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Montserrat" charset="1" panose="00000500000000000000"/>
      <p:regular r:id="rId16"/>
    </p:embeddedFont>
    <p:embeddedFont>
      <p:font typeface="Montserrat Bold" charset="1" panose="00000600000000000000"/>
      <p:regular r:id="rId17"/>
    </p:embeddedFont>
    <p:embeddedFont>
      <p:font typeface="Montserrat Italics" charset="1" panose="00000500000000000000"/>
      <p:regular r:id="rId18"/>
    </p:embeddedFont>
    <p:embeddedFont>
      <p:font typeface="Montserrat Bold Italics" charset="1" panose="00000600000000000000"/>
      <p:regular r:id="rId19"/>
    </p:embeddedFont>
    <p:embeddedFont>
      <p:font typeface="Pagkaki" charset="1" panose="00000500000000000000"/>
      <p:regular r:id="rId20"/>
    </p:embeddedFont>
    <p:embeddedFont>
      <p:font typeface="Rubik" charset="1" panose="00000000000000000000"/>
      <p:regular r:id="rId21"/>
    </p:embeddedFont>
    <p:embeddedFont>
      <p:font typeface="Rubik Bold" charset="1" panose="00000000000000000000"/>
      <p:regular r:id="rId22"/>
    </p:embeddedFont>
    <p:embeddedFont>
      <p:font typeface="Rubik Italics" charset="1" panose="00000000000000000000"/>
      <p:regular r:id="rId23"/>
    </p:embeddedFont>
    <p:embeddedFont>
      <p:font typeface="Rubik Bold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95.png" Type="http://schemas.openxmlformats.org/officeDocument/2006/relationships/image"/><Relationship Id="rId14" Target="../media/image96.svg" Type="http://schemas.openxmlformats.org/officeDocument/2006/relationships/image"/><Relationship Id="rId2" Target="../media/image88.png" Type="http://schemas.openxmlformats.org/officeDocument/2006/relationships/image"/><Relationship Id="rId3" Target="../media/image8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05.png" Type="http://schemas.openxmlformats.org/officeDocument/2006/relationships/image"/><Relationship Id="rId13" Target="../media/image106.svg" Type="http://schemas.openxmlformats.org/officeDocument/2006/relationships/image"/><Relationship Id="rId14" Target="../media/image10.png" Type="http://schemas.openxmlformats.org/officeDocument/2006/relationships/image"/><Relationship Id="rId15" Target="../media/image11.svg" Type="http://schemas.openxmlformats.org/officeDocument/2006/relationships/image"/><Relationship Id="rId16" Target="../media/image107.png" Type="http://schemas.openxmlformats.org/officeDocument/2006/relationships/image"/><Relationship Id="rId17" Target="../media/image108.svg" Type="http://schemas.openxmlformats.org/officeDocument/2006/relationships/image"/><Relationship Id="rId2" Target="../media/image97.png" Type="http://schemas.openxmlformats.org/officeDocument/2006/relationships/image"/><Relationship Id="rId3" Target="../media/image98.sv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 Id="rId6" Target="../media/image101.png" Type="http://schemas.openxmlformats.org/officeDocument/2006/relationships/image"/><Relationship Id="rId7" Target="../media/image102.svg" Type="http://schemas.openxmlformats.org/officeDocument/2006/relationships/image"/><Relationship Id="rId8" Target="../media/image103.png" Type="http://schemas.openxmlformats.org/officeDocument/2006/relationships/image"/><Relationship Id="rId9" Target="../media/image10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png" Type="http://schemas.openxmlformats.org/officeDocument/2006/relationships/image"/><Relationship Id="rId12" Target="../media/image115.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16.png" Type="http://schemas.openxmlformats.org/officeDocument/2006/relationships/image"/><Relationship Id="rId16" Target="../media/image117.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pn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0.png" Type="http://schemas.openxmlformats.org/officeDocument/2006/relationships/image"/><Relationship Id="rId11" Target="../media/image114.png" Type="http://schemas.openxmlformats.org/officeDocument/2006/relationships/image"/><Relationship Id="rId12" Target="../media/image115.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8.pn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1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3.png" Type="http://schemas.openxmlformats.org/officeDocument/2006/relationships/image"/><Relationship Id="rId11" Target="../media/image114.png" Type="http://schemas.openxmlformats.org/officeDocument/2006/relationships/image"/><Relationship Id="rId12" Target="../media/image115.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21.png" Type="http://schemas.openxmlformats.org/officeDocument/2006/relationships/image"/><Relationship Id="rId7" Target="../media/image122.pn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126.png" Type="http://schemas.openxmlformats.org/officeDocument/2006/relationships/image"/><Relationship Id="rId13" Target="../media/image127.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4.png" Type="http://schemas.openxmlformats.org/officeDocument/2006/relationships/image"/><Relationship Id="rId7" Target="../media/image125.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2.png" Type="http://schemas.openxmlformats.org/officeDocument/2006/relationships/image"/><Relationship Id="rId11" Target="../media/image133.svg" Type="http://schemas.openxmlformats.org/officeDocument/2006/relationships/image"/><Relationship Id="rId12" Target="../media/image134.png" Type="http://schemas.openxmlformats.org/officeDocument/2006/relationships/image"/><Relationship Id="rId13" Target="../media/image135.svg" Type="http://schemas.openxmlformats.org/officeDocument/2006/relationships/image"/><Relationship Id="rId14" Target="../media/image10.png" Type="http://schemas.openxmlformats.org/officeDocument/2006/relationships/image"/><Relationship Id="rId15" Target="../media/image11.svg" Type="http://schemas.openxmlformats.org/officeDocument/2006/relationships/image"/><Relationship Id="rId16" Target="../media/image136.png" Type="http://schemas.openxmlformats.org/officeDocument/2006/relationships/image"/><Relationship Id="rId17" Target="../media/image137.svg" Type="http://schemas.openxmlformats.org/officeDocument/2006/relationships/image"/><Relationship Id="rId18" Target="../media/image138.png" Type="http://schemas.openxmlformats.org/officeDocument/2006/relationships/image"/><Relationship Id="rId19" Target="../media/image139.svg" Type="http://schemas.openxmlformats.org/officeDocument/2006/relationships/image"/><Relationship Id="rId2" Target="../media/image12.png" Type="http://schemas.openxmlformats.org/officeDocument/2006/relationships/image"/><Relationship Id="rId20" Target="../media/image23.png" Type="http://schemas.openxmlformats.org/officeDocument/2006/relationships/image"/><Relationship Id="rId21" Target="../media/image24.svg" Type="http://schemas.openxmlformats.org/officeDocument/2006/relationships/image"/><Relationship Id="rId3" Target="../media/image13.svg" Type="http://schemas.openxmlformats.org/officeDocument/2006/relationships/image"/><Relationship Id="rId4" Target="../media/image128.png" Type="http://schemas.openxmlformats.org/officeDocument/2006/relationships/image"/><Relationship Id="rId5" Target="../media/image129.svg" Type="http://schemas.openxmlformats.org/officeDocument/2006/relationships/image"/><Relationship Id="rId6" Target="../media/image130.png" Type="http://schemas.openxmlformats.org/officeDocument/2006/relationships/image"/><Relationship Id="rId7" Target="../media/image131.svg" Type="http://schemas.openxmlformats.org/officeDocument/2006/relationships/image"/><Relationship Id="rId8" Target="../media/image95.png" Type="http://schemas.openxmlformats.org/officeDocument/2006/relationships/image"/><Relationship Id="rId9" Target="../media/image9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143.png" Type="http://schemas.openxmlformats.org/officeDocument/2006/relationships/image"/><Relationship Id="rId12" Target="../media/image144.png" Type="http://schemas.openxmlformats.org/officeDocument/2006/relationships/image"/><Relationship Id="rId13" Target="../media/image145.svg" Type="http://schemas.openxmlformats.org/officeDocument/2006/relationships/image"/><Relationship Id="rId14" Target="../media/image146.png" Type="http://schemas.openxmlformats.org/officeDocument/2006/relationships/image"/><Relationship Id="rId15" Target="../media/image147.svg" Type="http://schemas.openxmlformats.org/officeDocument/2006/relationships/image"/><Relationship Id="rId16" Target="../media/image148.png" Type="http://schemas.openxmlformats.org/officeDocument/2006/relationships/image"/><Relationship Id="rId17" Target="../media/image149.svg" Type="http://schemas.openxmlformats.org/officeDocument/2006/relationships/image"/><Relationship Id="rId18" Target="../media/image10.png" Type="http://schemas.openxmlformats.org/officeDocument/2006/relationships/image"/><Relationship Id="rId19" Target="../media/image1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40.png" Type="http://schemas.openxmlformats.org/officeDocument/2006/relationships/image"/><Relationship Id="rId7" Target="../media/image141.svg" Type="http://schemas.openxmlformats.org/officeDocument/2006/relationships/image"/><Relationship Id="rId8" Target="../media/image142.png" Type="http://schemas.openxmlformats.org/officeDocument/2006/relationships/image"/><Relationship Id="rId9"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0.png" Type="http://schemas.openxmlformats.org/officeDocument/2006/relationships/image"/><Relationship Id="rId11" Target="../media/image151.png" Type="http://schemas.openxmlformats.org/officeDocument/2006/relationships/image"/><Relationship Id="rId12" Target="../media/image152.png" Type="http://schemas.openxmlformats.org/officeDocument/2006/relationships/image"/><Relationship Id="rId13" Target="../media/image95.png" Type="http://schemas.openxmlformats.org/officeDocument/2006/relationships/image"/><Relationship Id="rId14" Target="../media/image96.svg" Type="http://schemas.openxmlformats.org/officeDocument/2006/relationships/image"/><Relationship Id="rId15" Target="../media/image10.png" Type="http://schemas.openxmlformats.org/officeDocument/2006/relationships/image"/><Relationship Id="rId16" Target="../media/image11.svg" Type="http://schemas.openxmlformats.org/officeDocument/2006/relationships/image"/><Relationship Id="rId17" Target="../media/image114.png" Type="http://schemas.openxmlformats.org/officeDocument/2006/relationships/image"/><Relationship Id="rId18" Target="../media/image115.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4.png" Type="http://schemas.openxmlformats.org/officeDocument/2006/relationships/image"/><Relationship Id="rId5" Target="../media/image145.svg" Type="http://schemas.openxmlformats.org/officeDocument/2006/relationships/image"/><Relationship Id="rId6" Target="../media/image146.png" Type="http://schemas.openxmlformats.org/officeDocument/2006/relationships/image"/><Relationship Id="rId7" Target="../media/image147.svg" Type="http://schemas.openxmlformats.org/officeDocument/2006/relationships/image"/><Relationship Id="rId8" Target="../media/image140.png" Type="http://schemas.openxmlformats.org/officeDocument/2006/relationships/image"/><Relationship Id="rId9" Target="../media/image141.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54.png" Type="http://schemas.openxmlformats.org/officeDocument/2006/relationships/image"/><Relationship Id="rId14" Target="../media/image155.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0.png" Type="http://schemas.openxmlformats.org/officeDocument/2006/relationships/image"/><Relationship Id="rId5" Target="../media/image141.svg" Type="http://schemas.openxmlformats.org/officeDocument/2006/relationships/image"/><Relationship Id="rId6" Target="../media/image153.pn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12.png" Type="http://schemas.openxmlformats.org/officeDocument/2006/relationships/image"/><Relationship Id="rId17" Target="../media/image13.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jpe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6.png" Type="http://schemas.openxmlformats.org/officeDocument/2006/relationships/image"/><Relationship Id="rId11" Target="../media/image157.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58.png" Type="http://schemas.openxmlformats.org/officeDocument/2006/relationships/image"/><Relationship Id="rId15" Target="../media/image159.svg" Type="http://schemas.openxmlformats.org/officeDocument/2006/relationships/image"/><Relationship Id="rId16" Target="../media/image160.jpeg" Type="http://schemas.openxmlformats.org/officeDocument/2006/relationships/image"/><Relationship Id="rId17" Target="../media/image161.png" Type="http://schemas.openxmlformats.org/officeDocument/2006/relationships/image"/><Relationship Id="rId18" Target="../media/image162.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svg" Type="http://schemas.openxmlformats.org/officeDocument/2006/relationships/image"/><Relationship Id="rId12" Target="../media/image79.png" Type="http://schemas.openxmlformats.org/officeDocument/2006/relationships/image"/><Relationship Id="rId13" Target="../media/image80.svg" Type="http://schemas.openxmlformats.org/officeDocument/2006/relationships/image"/><Relationship Id="rId14" Target="../media/image165.png" Type="http://schemas.openxmlformats.org/officeDocument/2006/relationships/image"/><Relationship Id="rId15" Target="../media/image166.svg" Type="http://schemas.openxmlformats.org/officeDocument/2006/relationships/image"/><Relationship Id="rId16" Target="../media/image132.png" Type="http://schemas.openxmlformats.org/officeDocument/2006/relationships/image"/><Relationship Id="rId17" Target="../media/image133.svg" Type="http://schemas.openxmlformats.org/officeDocument/2006/relationships/image"/><Relationship Id="rId18" Target="../media/image167.png" Type="http://schemas.openxmlformats.org/officeDocument/2006/relationships/image"/><Relationship Id="rId19" Target="../media/image168.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63.png" Type="http://schemas.openxmlformats.org/officeDocument/2006/relationships/image"/><Relationship Id="rId5" Target="../media/image16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9.png" Type="http://schemas.openxmlformats.org/officeDocument/2006/relationships/image"/><Relationship Id="rId3" Target="../media/image17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71.png" Type="http://schemas.openxmlformats.org/officeDocument/2006/relationships/image"/><Relationship Id="rId7" Target="../media/image17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10.png" Type="http://schemas.openxmlformats.org/officeDocument/2006/relationships/image"/><Relationship Id="rId15" Target="../media/image11.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14" Target="../media/image10.png" Type="http://schemas.openxmlformats.org/officeDocument/2006/relationships/image"/><Relationship Id="rId15" Target="../media/image11.svg" Type="http://schemas.openxmlformats.org/officeDocument/2006/relationships/image"/><Relationship Id="rId16" Target="../media/image69.png" Type="http://schemas.openxmlformats.org/officeDocument/2006/relationships/image"/><Relationship Id="rId17" Target="../media/image70.svg" Type="http://schemas.openxmlformats.org/officeDocument/2006/relationships/image"/><Relationship Id="rId18" Target="../media/image71.png" Type="http://schemas.openxmlformats.org/officeDocument/2006/relationships/image"/><Relationship Id="rId19" Target="../media/image72.svg" Type="http://schemas.openxmlformats.org/officeDocument/2006/relationships/image"/><Relationship Id="rId2" Target="../media/image59.png" Type="http://schemas.openxmlformats.org/officeDocument/2006/relationships/image"/><Relationship Id="rId20" Target="../media/image73.png" Type="http://schemas.openxmlformats.org/officeDocument/2006/relationships/image"/><Relationship Id="rId21" Target="../media/image74.sv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81.png" Type="http://schemas.openxmlformats.org/officeDocument/2006/relationships/image"/><Relationship Id="rId15" Target="../media/image82.svg" Type="http://schemas.openxmlformats.org/officeDocument/2006/relationships/image"/><Relationship Id="rId16" Target="../media/image83.png" Type="http://schemas.openxmlformats.org/officeDocument/2006/relationships/image"/><Relationship Id="rId17" Target="../media/image84.svg" Type="http://schemas.openxmlformats.org/officeDocument/2006/relationships/image"/><Relationship Id="rId18" Target="../media/image8.png" Type="http://schemas.openxmlformats.org/officeDocument/2006/relationships/image"/><Relationship Id="rId19" Target="../media/image9.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5.jpeg" Type="http://schemas.openxmlformats.org/officeDocument/2006/relationships/image"/><Relationship Id="rId3" Target="../media/image86.png" Type="http://schemas.openxmlformats.org/officeDocument/2006/relationships/image"/><Relationship Id="rId4" Target="../media/image8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932171" y="191351"/>
            <a:ext cx="4423659" cy="2380733"/>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904096" y="780428"/>
            <a:ext cx="10033554" cy="868553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700000">
            <a:off x="-14196" y="-3988383"/>
            <a:ext cx="4867368" cy="6899619"/>
          </a:xfrm>
          <a:prstGeom prst="rect">
            <a:avLst/>
          </a:prstGeom>
        </p:spPr>
      </p:pic>
      <p:pic>
        <p:nvPicPr>
          <p:cNvPr name="Picture 5" id="5"/>
          <p:cNvPicPr>
            <a:picLocks noChangeAspect="true"/>
          </p:cNvPicPr>
          <p:nvPr/>
        </p:nvPicPr>
        <p:blipFill>
          <a:blip r:embed="rId7">
            <a:alphaModFix amt="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867425">
            <a:off x="-711376" y="7574777"/>
            <a:ext cx="3480152" cy="3367047"/>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703308" y="9603306"/>
            <a:ext cx="2030453" cy="258421"/>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5400000">
            <a:off x="-546471" y="5015624"/>
            <a:ext cx="2050272" cy="260944"/>
          </a:xfrm>
          <a:prstGeom prst="rect">
            <a:avLst/>
          </a:prstGeom>
        </p:spPr>
      </p:pic>
      <p:sp>
        <p:nvSpPr>
          <p:cNvPr name="TextBox 8" id="8"/>
          <p:cNvSpPr txBox="true"/>
          <p:nvPr/>
        </p:nvSpPr>
        <p:spPr>
          <a:xfrm rot="0">
            <a:off x="2221451" y="3974327"/>
            <a:ext cx="8415945" cy="2792730"/>
          </a:xfrm>
          <a:prstGeom prst="rect">
            <a:avLst/>
          </a:prstGeom>
        </p:spPr>
        <p:txBody>
          <a:bodyPr anchor="t" rtlCol="false" tIns="0" lIns="0" bIns="0" rIns="0">
            <a:spAutoFit/>
          </a:bodyPr>
          <a:lstStyle/>
          <a:p>
            <a:pPr>
              <a:lnSpc>
                <a:spcPts val="7200"/>
              </a:lnSpc>
            </a:pPr>
            <a:r>
              <a:rPr lang="en-US" sz="7200">
                <a:solidFill>
                  <a:srgbClr val="7C2714"/>
                </a:solidFill>
                <a:latin typeface="Rubik"/>
              </a:rPr>
              <a:t>LARGE-SCALE AND MULTISTRUCTURE DATABASE</a:t>
            </a:r>
          </a:p>
        </p:txBody>
      </p:sp>
      <p:pic>
        <p:nvPicPr>
          <p:cNvPr name="Picture 9" id="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8568212" y="6596651"/>
            <a:ext cx="300645" cy="601290"/>
          </a:xfrm>
          <a:prstGeom prst="rect">
            <a:avLst/>
          </a:prstGeom>
        </p:spPr>
      </p:pic>
      <p:pic>
        <p:nvPicPr>
          <p:cNvPr name="Picture 10" id="1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6279101" y="780428"/>
            <a:ext cx="300645" cy="601290"/>
          </a:xfrm>
          <a:prstGeom prst="rect">
            <a:avLst/>
          </a:prstGeom>
        </p:spPr>
      </p:pic>
      <p:grpSp>
        <p:nvGrpSpPr>
          <p:cNvPr name="Group 11" id="11"/>
          <p:cNvGrpSpPr/>
          <p:nvPr/>
        </p:nvGrpSpPr>
        <p:grpSpPr>
          <a:xfrm rot="0">
            <a:off x="2221451" y="2370705"/>
            <a:ext cx="4820794" cy="1400222"/>
            <a:chOff x="0" y="0"/>
            <a:chExt cx="6427725" cy="1866963"/>
          </a:xfrm>
        </p:grpSpPr>
        <p:pic>
          <p:nvPicPr>
            <p:cNvPr name="Picture 12" id="12"/>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0" y="0"/>
              <a:ext cx="2410398" cy="1866963"/>
            </a:xfrm>
            <a:prstGeom prst="rect">
              <a:avLst/>
            </a:prstGeom>
          </p:spPr>
        </p:pic>
        <p:sp>
          <p:nvSpPr>
            <p:cNvPr name="TextBox 13" id="13"/>
            <p:cNvSpPr txBox="true"/>
            <p:nvPr/>
          </p:nvSpPr>
          <p:spPr>
            <a:xfrm rot="0">
              <a:off x="2410398" y="359679"/>
              <a:ext cx="4017327" cy="1147605"/>
            </a:xfrm>
            <a:prstGeom prst="rect">
              <a:avLst/>
            </a:prstGeom>
          </p:spPr>
          <p:txBody>
            <a:bodyPr anchor="t" rtlCol="false" tIns="0" lIns="0" bIns="0" rIns="0">
              <a:spAutoFit/>
            </a:bodyPr>
            <a:lstStyle/>
            <a:p>
              <a:pPr algn="ctr">
                <a:lnSpc>
                  <a:spcPts val="6822"/>
                </a:lnSpc>
              </a:pPr>
              <a:r>
                <a:rPr lang="en-US" sz="5685">
                  <a:solidFill>
                    <a:srgbClr val="7C2714"/>
                  </a:solidFill>
                  <a:latin typeface="Pagkaki Bold"/>
                </a:rPr>
                <a:t>NEO4FOOD</a:t>
              </a:r>
            </a:p>
          </p:txBody>
        </p:sp>
        <p:sp>
          <p:nvSpPr>
            <p:cNvPr name="TextBox 14" id="14"/>
            <p:cNvSpPr txBox="true"/>
            <p:nvPr/>
          </p:nvSpPr>
          <p:spPr>
            <a:xfrm rot="0">
              <a:off x="2681574" y="1173461"/>
              <a:ext cx="3474976" cy="322361"/>
            </a:xfrm>
            <a:prstGeom prst="rect">
              <a:avLst/>
            </a:prstGeom>
          </p:spPr>
          <p:txBody>
            <a:bodyPr anchor="t" rtlCol="false" tIns="0" lIns="0" bIns="0" rIns="0">
              <a:spAutoFit/>
            </a:bodyPr>
            <a:lstStyle/>
            <a:p>
              <a:pPr algn="ctr">
                <a:lnSpc>
                  <a:spcPts val="1949"/>
                </a:lnSpc>
              </a:pPr>
              <a:r>
                <a:rPr lang="en-US" sz="1624" spc="893">
                  <a:solidFill>
                    <a:srgbClr val="7C2714"/>
                  </a:solidFill>
                  <a:latin typeface="Rubik Bold"/>
                </a:rPr>
                <a:t>DELIVERY</a:t>
              </a:r>
            </a:p>
          </p:txBody>
        </p:sp>
      </p:grpSp>
      <p:pic>
        <p:nvPicPr>
          <p:cNvPr name="Picture 15" id="15"/>
          <p:cNvPicPr>
            <a:picLocks noChangeAspect="true"/>
          </p:cNvPicPr>
          <p:nvPr/>
        </p:nvPicPr>
        <p:blipFill>
          <a:blip r:embed="rId15"/>
          <a:srcRect l="0" t="0" r="0" b="0"/>
          <a:stretch>
            <a:fillRect/>
          </a:stretch>
        </p:blipFill>
        <p:spPr>
          <a:xfrm flipH="false" flipV="false" rot="0">
            <a:off x="95250" y="95250"/>
            <a:ext cx="3630307" cy="747238"/>
          </a:xfrm>
          <a:prstGeom prst="rect">
            <a:avLst/>
          </a:prstGeom>
        </p:spPr>
      </p:pic>
      <p:sp>
        <p:nvSpPr>
          <p:cNvPr name="TextBox 16" id="16"/>
          <p:cNvSpPr txBox="true"/>
          <p:nvPr/>
        </p:nvSpPr>
        <p:spPr>
          <a:xfrm rot="0">
            <a:off x="2221451" y="6687047"/>
            <a:ext cx="6608676" cy="1234440"/>
          </a:xfrm>
          <a:prstGeom prst="rect">
            <a:avLst/>
          </a:prstGeom>
        </p:spPr>
        <p:txBody>
          <a:bodyPr anchor="t" rtlCol="false" tIns="0" lIns="0" bIns="0" rIns="0">
            <a:spAutoFit/>
          </a:bodyPr>
          <a:lstStyle/>
          <a:p>
            <a:pPr>
              <a:lnSpc>
                <a:spcPts val="3359"/>
              </a:lnSpc>
            </a:pPr>
            <a:r>
              <a:rPr lang="en-US" sz="2400">
                <a:solidFill>
                  <a:srgbClr val="000000"/>
                </a:solidFill>
                <a:latin typeface="Montserrat"/>
              </a:rPr>
              <a:t>GABRIELE MARINO</a:t>
            </a:r>
          </a:p>
          <a:p>
            <a:pPr>
              <a:lnSpc>
                <a:spcPts val="3359"/>
              </a:lnSpc>
            </a:pPr>
            <a:r>
              <a:rPr lang="en-US" sz="2400">
                <a:solidFill>
                  <a:srgbClr val="000000"/>
                </a:solidFill>
                <a:latin typeface="Montserrat"/>
              </a:rPr>
              <a:t>MATTEO PASQUALETTI</a:t>
            </a:r>
          </a:p>
          <a:p>
            <a:pPr>
              <a:lnSpc>
                <a:spcPts val="3359"/>
              </a:lnSpc>
            </a:pPr>
            <a:r>
              <a:rPr lang="en-US" sz="2400">
                <a:solidFill>
                  <a:srgbClr val="000000"/>
                </a:solidFill>
                <a:latin typeface="Montserrat"/>
              </a:rPr>
              <a:t>FRANCESCO DE VITA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98225" y="2009257"/>
            <a:ext cx="12491549" cy="626848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542319" y="8792271"/>
            <a:ext cx="1203362" cy="932058"/>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869186">
            <a:off x="-486745" y="7185675"/>
            <a:ext cx="2212527" cy="4145249"/>
          </a:xfrm>
          <a:prstGeom prst="rect">
            <a:avLst/>
          </a:prstGeom>
        </p:spPr>
      </p:pic>
      <p:grpSp>
        <p:nvGrpSpPr>
          <p:cNvPr name="Group 5" id="5"/>
          <p:cNvGrpSpPr/>
          <p:nvPr/>
        </p:nvGrpSpPr>
        <p:grpSpPr>
          <a:xfrm rot="0">
            <a:off x="786580" y="2223033"/>
            <a:ext cx="16714839" cy="7555434"/>
            <a:chOff x="0" y="0"/>
            <a:chExt cx="22286453" cy="10073912"/>
          </a:xfrm>
        </p:grpSpPr>
        <p:pic>
          <p:nvPicPr>
            <p:cNvPr name="Picture 6" id="6"/>
            <p:cNvPicPr>
              <a:picLocks noChangeAspect="true"/>
            </p:cNvPicPr>
            <p:nvPr/>
          </p:nvPicPr>
          <p:blipFill>
            <a:blip r:embed="rId8"/>
            <a:srcRect l="0" t="0" r="0" b="0"/>
            <a:stretch>
              <a:fillRect/>
            </a:stretch>
          </p:blipFill>
          <p:spPr>
            <a:xfrm flipH="false" flipV="false" rot="0">
              <a:off x="0" y="487680"/>
              <a:ext cx="6148547" cy="9586232"/>
            </a:xfrm>
            <a:prstGeom prst="rect">
              <a:avLst/>
            </a:prstGeom>
          </p:spPr>
        </p:pic>
        <p:sp>
          <p:nvSpPr>
            <p:cNvPr name="TextBox 7" id="7"/>
            <p:cNvSpPr txBox="true"/>
            <p:nvPr/>
          </p:nvSpPr>
          <p:spPr>
            <a:xfrm rot="0">
              <a:off x="1943031" y="-85725"/>
              <a:ext cx="2262485" cy="573405"/>
            </a:xfrm>
            <a:prstGeom prst="rect">
              <a:avLst/>
            </a:prstGeom>
          </p:spPr>
          <p:txBody>
            <a:bodyPr anchor="t" rtlCol="false" tIns="0" lIns="0" bIns="0" rIns="0">
              <a:spAutoFit/>
            </a:bodyPr>
            <a:lstStyle/>
            <a:p>
              <a:pPr algn="ctr">
                <a:lnSpc>
                  <a:spcPts val="3600"/>
                </a:lnSpc>
                <a:spcBef>
                  <a:spcPct val="0"/>
                </a:spcBef>
              </a:pPr>
              <a:r>
                <a:rPr lang="en-US" sz="2400">
                  <a:solidFill>
                    <a:srgbClr val="000000"/>
                  </a:solidFill>
                  <a:latin typeface="Rubik Bold"/>
                </a:rPr>
                <a:t>Restaurant</a:t>
              </a:r>
            </a:p>
          </p:txBody>
        </p:sp>
        <p:pic>
          <p:nvPicPr>
            <p:cNvPr name="Picture 8" id="8"/>
            <p:cNvPicPr>
              <a:picLocks noChangeAspect="true"/>
            </p:cNvPicPr>
            <p:nvPr/>
          </p:nvPicPr>
          <p:blipFill>
            <a:blip r:embed="rId9"/>
            <a:srcRect l="0" t="0" r="0" b="0"/>
            <a:stretch>
              <a:fillRect/>
            </a:stretch>
          </p:blipFill>
          <p:spPr>
            <a:xfrm flipH="false" flipV="false" rot="0">
              <a:off x="6274222" y="2185686"/>
              <a:ext cx="9168557" cy="5946380"/>
            </a:xfrm>
            <a:prstGeom prst="rect">
              <a:avLst/>
            </a:prstGeom>
          </p:spPr>
        </p:pic>
        <p:sp>
          <p:nvSpPr>
            <p:cNvPr name="TextBox 9" id="9"/>
            <p:cNvSpPr txBox="true"/>
            <p:nvPr/>
          </p:nvSpPr>
          <p:spPr>
            <a:xfrm rot="0">
              <a:off x="10394355" y="1856121"/>
              <a:ext cx="928291" cy="573405"/>
            </a:xfrm>
            <a:prstGeom prst="rect">
              <a:avLst/>
            </a:prstGeom>
          </p:spPr>
          <p:txBody>
            <a:bodyPr anchor="t" rtlCol="false" tIns="0" lIns="0" bIns="0" rIns="0">
              <a:spAutoFit/>
            </a:bodyPr>
            <a:lstStyle/>
            <a:p>
              <a:pPr algn="ctr">
                <a:lnSpc>
                  <a:spcPts val="3600"/>
                </a:lnSpc>
                <a:spcBef>
                  <a:spcPct val="0"/>
                </a:spcBef>
              </a:pPr>
              <a:r>
                <a:rPr lang="en-US" sz="2400">
                  <a:solidFill>
                    <a:srgbClr val="000000"/>
                  </a:solidFill>
                  <a:latin typeface="Rubik Bold"/>
                </a:rPr>
                <a:t>User</a:t>
              </a:r>
            </a:p>
          </p:txBody>
        </p:sp>
        <p:pic>
          <p:nvPicPr>
            <p:cNvPr name="Picture 10" id="10"/>
            <p:cNvPicPr>
              <a:picLocks noChangeAspect="true"/>
            </p:cNvPicPr>
            <p:nvPr/>
          </p:nvPicPr>
          <p:blipFill>
            <a:blip r:embed="rId10"/>
            <a:srcRect l="0" t="0" r="0" b="0"/>
            <a:stretch>
              <a:fillRect/>
            </a:stretch>
          </p:blipFill>
          <p:spPr>
            <a:xfrm flipH="false" flipV="false" rot="0">
              <a:off x="15569778" y="738317"/>
              <a:ext cx="6716674" cy="8841118"/>
            </a:xfrm>
            <a:prstGeom prst="rect">
              <a:avLst/>
            </a:prstGeom>
          </p:spPr>
        </p:pic>
        <p:sp>
          <p:nvSpPr>
            <p:cNvPr name="TextBox 11" id="11"/>
            <p:cNvSpPr txBox="true"/>
            <p:nvPr/>
          </p:nvSpPr>
          <p:spPr>
            <a:xfrm rot="0">
              <a:off x="18362569" y="408752"/>
              <a:ext cx="1131094" cy="573405"/>
            </a:xfrm>
            <a:prstGeom prst="rect">
              <a:avLst/>
            </a:prstGeom>
          </p:spPr>
          <p:txBody>
            <a:bodyPr anchor="t" rtlCol="false" tIns="0" lIns="0" bIns="0" rIns="0">
              <a:spAutoFit/>
            </a:bodyPr>
            <a:lstStyle/>
            <a:p>
              <a:pPr algn="ctr">
                <a:lnSpc>
                  <a:spcPts val="3600"/>
                </a:lnSpc>
                <a:spcBef>
                  <a:spcPct val="0"/>
                </a:spcBef>
              </a:pPr>
              <a:r>
                <a:rPr lang="en-US" sz="2400">
                  <a:solidFill>
                    <a:srgbClr val="000000"/>
                  </a:solidFill>
                  <a:latin typeface="Rubik Bold"/>
                </a:rPr>
                <a:t>Order</a:t>
              </a:r>
            </a:p>
          </p:txBody>
        </p:sp>
      </p:grpSp>
      <p:pic>
        <p:nvPicPr>
          <p:cNvPr name="Picture 12" id="12"/>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454721" y="2009257"/>
            <a:ext cx="663718" cy="1327435"/>
          </a:xfrm>
          <a:prstGeom prst="rect">
            <a:avLst/>
          </a:prstGeom>
        </p:spPr>
      </p:pic>
      <p:pic>
        <p:nvPicPr>
          <p:cNvPr name="Picture 13" id="13"/>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1958866" y="8404425"/>
            <a:ext cx="387846" cy="775692"/>
          </a:xfrm>
          <a:prstGeom prst="rect">
            <a:avLst/>
          </a:prstGeom>
        </p:spPr>
      </p:pic>
      <p:pic>
        <p:nvPicPr>
          <p:cNvPr name="Picture 14" id="14"/>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10705733">
            <a:off x="16242211" y="-1947084"/>
            <a:ext cx="4091579" cy="4114800"/>
          </a:xfrm>
          <a:prstGeom prst="rect">
            <a:avLst/>
          </a:prstGeom>
        </p:spPr>
      </p:pic>
      <p:sp>
        <p:nvSpPr>
          <p:cNvPr name="TextBox 15" id="15"/>
          <p:cNvSpPr txBox="true"/>
          <p:nvPr/>
        </p:nvSpPr>
        <p:spPr>
          <a:xfrm rot="0">
            <a:off x="1028700" y="549593"/>
            <a:ext cx="16230600" cy="1024890"/>
          </a:xfrm>
          <a:prstGeom prst="rect">
            <a:avLst/>
          </a:prstGeom>
        </p:spPr>
        <p:txBody>
          <a:bodyPr anchor="t" rtlCol="false" tIns="0" lIns="0" bIns="0" rIns="0">
            <a:spAutoFit/>
          </a:bodyPr>
          <a:lstStyle/>
          <a:p>
            <a:pPr algn="ctr" marL="0" indent="0" lvl="0">
              <a:lnSpc>
                <a:spcPts val="7920"/>
              </a:lnSpc>
            </a:pPr>
            <a:r>
              <a:rPr lang="en-US" sz="7200">
                <a:solidFill>
                  <a:srgbClr val="7C2714"/>
                </a:solidFill>
                <a:latin typeface="Rubik Bold"/>
              </a:rPr>
              <a:t>Design For MongoDB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859407" y="-1286127"/>
            <a:ext cx="4089083" cy="4114800"/>
          </a:xfrm>
          <a:prstGeom prst="rect">
            <a:avLst/>
          </a:prstGeom>
        </p:spPr>
      </p:pic>
      <p:graphicFrame>
        <p:nvGraphicFramePr>
          <p:cNvPr name="Table 3" id="3"/>
          <p:cNvGraphicFramePr>
            <a:graphicFrameLocks noGrp="true"/>
          </p:cNvGraphicFramePr>
          <p:nvPr/>
        </p:nvGraphicFramePr>
        <p:xfrm>
          <a:off x="9403541" y="2081112"/>
          <a:ext cx="7306484" cy="3170380"/>
        </p:xfrm>
        <a:graphic>
          <a:graphicData uri="http://schemas.openxmlformats.org/drawingml/2006/table">
            <a:tbl>
              <a:tblPr/>
              <a:tblGrid>
                <a:gridCol w="1804803"/>
                <a:gridCol w="1678360"/>
                <a:gridCol w="1911660"/>
                <a:gridCol w="1911660"/>
              </a:tblGrid>
              <a:tr h="1188892">
                <a:tc>
                  <a:txBody>
                    <a:bodyPr anchor="t" rtlCol="false"/>
                    <a:lstStyle/>
                    <a:p>
                      <a:pPr algn="ctr">
                        <a:lnSpc>
                          <a:spcPts val="2520"/>
                        </a:lnSpc>
                        <a:defRPr/>
                      </a:pPr>
                      <a:r>
                        <a:rPr lang="en-US" sz="1800">
                          <a:solidFill>
                            <a:srgbClr val="000000"/>
                          </a:solidFill>
                          <a:latin typeface="Rubik Bold"/>
                        </a:rPr>
                        <a:t>Index</a:t>
                      </a:r>
                      <a:endParaRPr lang="en-US" sz="1100"/>
                    </a:p>
                    <a:p>
                      <a:pPr algn="ctr">
                        <a:lnSpc>
                          <a:spcPts val="2520"/>
                        </a:lnSpc>
                      </a:pPr>
                      <a:r>
                        <a:rPr lang="en-US" sz="1800">
                          <a:solidFill>
                            <a:srgbClr val="000000"/>
                          </a:solidFill>
                          <a:latin typeface="Rubik Bold"/>
                        </a:rPr>
                        <a:t>Analysys</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4EA"/>
                    </a:solidFill>
                  </a:tcPr>
                </a:tc>
                <a:tc>
                  <a:txBody>
                    <a:bodyPr anchor="t" rtlCol="false"/>
                    <a:lstStyle/>
                    <a:p>
                      <a:pPr algn="ctr">
                        <a:lnSpc>
                          <a:spcPts val="2520"/>
                        </a:lnSpc>
                        <a:defRPr/>
                      </a:pPr>
                      <a:r>
                        <a:rPr lang="en-US" sz="1800">
                          <a:solidFill>
                            <a:srgbClr val="FFFFFF"/>
                          </a:solidFill>
                          <a:latin typeface="Rubik Bold"/>
                        </a:rPr>
                        <a:t>Execution Time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25416"/>
                    </a:solidFill>
                  </a:tcPr>
                </a:tc>
                <a:tc>
                  <a:txBody>
                    <a:bodyPr anchor="t" rtlCol="false"/>
                    <a:lstStyle/>
                    <a:p>
                      <a:pPr algn="ctr">
                        <a:lnSpc>
                          <a:spcPts val="2520"/>
                        </a:lnSpc>
                        <a:defRPr/>
                      </a:pPr>
                      <a:r>
                        <a:rPr lang="en-US" sz="1800">
                          <a:solidFill>
                            <a:srgbClr val="FFFFFF"/>
                          </a:solidFill>
                          <a:latin typeface="Rubik Bold"/>
                        </a:rPr>
                        <a:t>Keys</a:t>
                      </a:r>
                      <a:endParaRPr lang="en-US" sz="1100"/>
                    </a:p>
                    <a:p>
                      <a:pPr algn="ctr">
                        <a:lnSpc>
                          <a:spcPts val="2520"/>
                        </a:lnSpc>
                      </a:pPr>
                      <a:r>
                        <a:rPr lang="en-US" sz="1800">
                          <a:solidFill>
                            <a:srgbClr val="FFFFFF"/>
                          </a:solidFill>
                          <a:latin typeface="Rubik Bold"/>
                        </a:rPr>
                        <a:t>Examined</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25416"/>
                    </a:solidFill>
                  </a:tcPr>
                </a:tc>
                <a:tc>
                  <a:txBody>
                    <a:bodyPr anchor="t" rtlCol="false"/>
                    <a:lstStyle/>
                    <a:p>
                      <a:pPr algn="ctr">
                        <a:lnSpc>
                          <a:spcPts val="2520"/>
                        </a:lnSpc>
                        <a:defRPr/>
                      </a:pPr>
                      <a:r>
                        <a:rPr lang="en-US" sz="1800">
                          <a:solidFill>
                            <a:srgbClr val="FFFFFF"/>
                          </a:solidFill>
                          <a:latin typeface="Rubik Bold"/>
                        </a:rPr>
                        <a:t>Docs</a:t>
                      </a:r>
                      <a:endParaRPr lang="en-US" sz="1100"/>
                    </a:p>
                    <a:p>
                      <a:pPr algn="ctr">
                        <a:lnSpc>
                          <a:spcPts val="2520"/>
                        </a:lnSpc>
                      </a:pPr>
                      <a:r>
                        <a:rPr lang="en-US" sz="1800">
                          <a:solidFill>
                            <a:srgbClr val="FFFFFF"/>
                          </a:solidFill>
                          <a:latin typeface="Rubik Bold"/>
                        </a:rPr>
                        <a:t>Examined</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25416"/>
                    </a:solidFill>
                  </a:tcPr>
                </a:tc>
              </a:tr>
              <a:tr h="990744">
                <a:tc>
                  <a:txBody>
                    <a:bodyPr anchor="t" rtlCol="false"/>
                    <a:lstStyle/>
                    <a:p>
                      <a:pPr algn="ctr">
                        <a:lnSpc>
                          <a:spcPts val="2520"/>
                        </a:lnSpc>
                        <a:defRPr/>
                      </a:pPr>
                      <a:r>
                        <a:rPr lang="en-US" sz="1800">
                          <a:solidFill>
                            <a:srgbClr val="FFFFFF"/>
                          </a:solidFill>
                          <a:latin typeface="Rubik Bold"/>
                        </a:rPr>
                        <a:t>_id</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79</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38581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38581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r>
              <a:tr h="990744">
                <a:tc>
                  <a:txBody>
                    <a:bodyPr anchor="t" rtlCol="false"/>
                    <a:lstStyle/>
                    <a:p>
                      <a:pPr algn="ctr">
                        <a:lnSpc>
                          <a:spcPts val="2520"/>
                        </a:lnSpc>
                        <a:defRPr/>
                      </a:pPr>
                      <a:r>
                        <a:rPr lang="en-US" sz="1800">
                          <a:solidFill>
                            <a:srgbClr val="FFFFFF"/>
                          </a:solidFill>
                          <a:latin typeface="Rubik Bold"/>
                        </a:rPr>
                        <a:t>zip_code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7</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7</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r>
            </a:tbl>
          </a:graphicData>
        </a:graphic>
      </p:graphicFrame>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true" rot="0">
            <a:off x="8686811" y="6751850"/>
            <a:ext cx="1573564" cy="1115800"/>
          </a:xfrm>
          <a:prstGeom prst="rect">
            <a:avLst/>
          </a:prstGeom>
        </p:spPr>
      </p:pic>
      <p:pic>
        <p:nvPicPr>
          <p:cNvPr name="Picture 5" id="5"/>
          <p:cNvPicPr>
            <a:picLocks noChangeAspect="true"/>
          </p:cNvPicPr>
          <p:nvPr/>
        </p:nvPicPr>
        <p:blipFill>
          <a:blip r:embed="rId6">
            <a:alphaModFix amt="19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655285" y="6012428"/>
            <a:ext cx="3296984" cy="4114800"/>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8847393" y="5477571"/>
            <a:ext cx="7862632" cy="3931316"/>
          </a:xfrm>
          <a:prstGeom prst="rect">
            <a:avLst/>
          </a:prstGeom>
        </p:spPr>
      </p:pic>
      <p:graphicFrame>
        <p:nvGraphicFramePr>
          <p:cNvPr name="Table 7" id="7"/>
          <p:cNvGraphicFramePr>
            <a:graphicFrameLocks noGrp="true"/>
          </p:cNvGraphicFramePr>
          <p:nvPr/>
        </p:nvGraphicFramePr>
        <p:xfrm>
          <a:off x="1306774" y="5431391"/>
          <a:ext cx="7306484" cy="3170380"/>
        </p:xfrm>
        <a:graphic>
          <a:graphicData uri="http://schemas.openxmlformats.org/drawingml/2006/table">
            <a:tbl>
              <a:tblPr/>
              <a:tblGrid>
                <a:gridCol w="1804803"/>
                <a:gridCol w="1678360"/>
                <a:gridCol w="1911660"/>
                <a:gridCol w="1911660"/>
              </a:tblGrid>
              <a:tr h="1188892">
                <a:tc>
                  <a:txBody>
                    <a:bodyPr anchor="t" rtlCol="false"/>
                    <a:lstStyle/>
                    <a:p>
                      <a:pPr algn="ctr">
                        <a:lnSpc>
                          <a:spcPts val="2520"/>
                        </a:lnSpc>
                        <a:defRPr/>
                      </a:pPr>
                      <a:r>
                        <a:rPr lang="en-US" sz="1800">
                          <a:solidFill>
                            <a:srgbClr val="000000"/>
                          </a:solidFill>
                          <a:latin typeface="Rubik Bold"/>
                        </a:rPr>
                        <a:t>Index</a:t>
                      </a:r>
                      <a:endParaRPr lang="en-US" sz="1100"/>
                    </a:p>
                    <a:p>
                      <a:pPr algn="ctr">
                        <a:lnSpc>
                          <a:spcPts val="2520"/>
                        </a:lnSpc>
                      </a:pPr>
                      <a:r>
                        <a:rPr lang="en-US" sz="1800">
                          <a:solidFill>
                            <a:srgbClr val="000000"/>
                          </a:solidFill>
                          <a:latin typeface="Rubik Bold"/>
                        </a:rPr>
                        <a:t>Analysys</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4EA"/>
                    </a:solidFill>
                  </a:tcPr>
                </a:tc>
                <a:tc>
                  <a:txBody>
                    <a:bodyPr anchor="t" rtlCol="false"/>
                    <a:lstStyle/>
                    <a:p>
                      <a:pPr algn="ctr">
                        <a:lnSpc>
                          <a:spcPts val="2520"/>
                        </a:lnSpc>
                        <a:defRPr/>
                      </a:pPr>
                      <a:r>
                        <a:rPr lang="en-US" sz="1800">
                          <a:solidFill>
                            <a:srgbClr val="FFFFFF"/>
                          </a:solidFill>
                          <a:latin typeface="Rubik Bold"/>
                        </a:rPr>
                        <a:t>Execution Time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25416"/>
                    </a:solidFill>
                  </a:tcPr>
                </a:tc>
                <a:tc>
                  <a:txBody>
                    <a:bodyPr anchor="t" rtlCol="false"/>
                    <a:lstStyle/>
                    <a:p>
                      <a:pPr algn="ctr">
                        <a:lnSpc>
                          <a:spcPts val="2520"/>
                        </a:lnSpc>
                        <a:defRPr/>
                      </a:pPr>
                      <a:r>
                        <a:rPr lang="en-US" sz="1800">
                          <a:solidFill>
                            <a:srgbClr val="FFFFFF"/>
                          </a:solidFill>
                          <a:latin typeface="Rubik Bold"/>
                        </a:rPr>
                        <a:t>Keys</a:t>
                      </a:r>
                      <a:endParaRPr lang="en-US" sz="1100"/>
                    </a:p>
                    <a:p>
                      <a:pPr algn="ctr">
                        <a:lnSpc>
                          <a:spcPts val="2520"/>
                        </a:lnSpc>
                      </a:pPr>
                      <a:r>
                        <a:rPr lang="en-US" sz="1800">
                          <a:solidFill>
                            <a:srgbClr val="FFFFFF"/>
                          </a:solidFill>
                          <a:latin typeface="Rubik Bold"/>
                        </a:rPr>
                        <a:t>Examined</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25416"/>
                    </a:solidFill>
                  </a:tcPr>
                </a:tc>
                <a:tc>
                  <a:txBody>
                    <a:bodyPr anchor="t" rtlCol="false"/>
                    <a:lstStyle/>
                    <a:p>
                      <a:pPr algn="ctr">
                        <a:lnSpc>
                          <a:spcPts val="2520"/>
                        </a:lnSpc>
                        <a:defRPr/>
                      </a:pPr>
                      <a:r>
                        <a:rPr lang="en-US" sz="1800">
                          <a:solidFill>
                            <a:srgbClr val="FFFFFF"/>
                          </a:solidFill>
                          <a:latin typeface="Rubik Bold"/>
                        </a:rPr>
                        <a:t>Docs</a:t>
                      </a:r>
                      <a:endParaRPr lang="en-US" sz="1100"/>
                    </a:p>
                    <a:p>
                      <a:pPr algn="ctr">
                        <a:lnSpc>
                          <a:spcPts val="2520"/>
                        </a:lnSpc>
                      </a:pPr>
                      <a:r>
                        <a:rPr lang="en-US" sz="1800">
                          <a:solidFill>
                            <a:srgbClr val="FFFFFF"/>
                          </a:solidFill>
                          <a:latin typeface="Rubik Bold"/>
                        </a:rPr>
                        <a:t>Examined</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25416"/>
                    </a:solidFill>
                  </a:tcPr>
                </a:tc>
              </a:tr>
              <a:tr h="990744">
                <a:tc>
                  <a:txBody>
                    <a:bodyPr anchor="t" rtlCol="false"/>
                    <a:lstStyle/>
                    <a:p>
                      <a:pPr algn="ctr">
                        <a:lnSpc>
                          <a:spcPts val="2520"/>
                        </a:lnSpc>
                        <a:defRPr/>
                      </a:pPr>
                      <a:r>
                        <a:rPr lang="en-US" sz="1800">
                          <a:solidFill>
                            <a:srgbClr val="FFFFFF"/>
                          </a:solidFill>
                          <a:latin typeface="Rubik Bold"/>
                        </a:rPr>
                        <a:t>_id</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739</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602701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602701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r>
              <a:tr h="990744">
                <a:tc>
                  <a:txBody>
                    <a:bodyPr anchor="t" rtlCol="false"/>
                    <a:lstStyle/>
                    <a:p>
                      <a:pPr algn="ctr">
                        <a:lnSpc>
                          <a:spcPts val="2520"/>
                        </a:lnSpc>
                        <a:defRPr/>
                      </a:pPr>
                      <a:r>
                        <a:rPr lang="en-US" sz="1800">
                          <a:solidFill>
                            <a:srgbClr val="FFFFFF"/>
                          </a:solidFill>
                          <a:latin typeface="Rubik Bold"/>
                        </a:rPr>
                        <a:t>user</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19</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c>
                  <a:txBody>
                    <a:bodyPr anchor="t" rtlCol="false"/>
                    <a:lstStyle/>
                    <a:p>
                      <a:pPr algn="ctr">
                        <a:lnSpc>
                          <a:spcPts val="2520"/>
                        </a:lnSpc>
                        <a:defRPr/>
                      </a:pPr>
                      <a:r>
                        <a:rPr lang="en-US" sz="1800">
                          <a:solidFill>
                            <a:srgbClr val="FFFFFF"/>
                          </a:solidFill>
                          <a:latin typeface="Rubik Bold"/>
                        </a:rPr>
                        <a:t>19</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C2714"/>
                    </a:solidFill>
                  </a:tcPr>
                </a:tc>
              </a:tr>
            </a:tbl>
          </a:graphicData>
        </a:graphic>
      </p:graphicFrame>
      <p:pic>
        <p:nvPicPr>
          <p:cNvPr name="Picture 8" id="8"/>
          <p:cNvPicPr>
            <a:picLocks noChangeAspect="true"/>
          </p:cNvPicPr>
          <p:nvPr/>
        </p:nvPicPr>
        <p:blipFill>
          <a:blip r:embed="rId9"/>
          <a:srcRect l="0" t="0" r="0" b="0"/>
          <a:stretch>
            <a:fillRect/>
          </a:stretch>
        </p:blipFill>
        <p:spPr>
          <a:xfrm flipH="false" flipV="false" rot="0">
            <a:off x="1028700" y="2081112"/>
            <a:ext cx="7862632" cy="3931316"/>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542319" y="8792271"/>
            <a:ext cx="1203362" cy="932058"/>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true" flipV="false" rot="0">
            <a:off x="7970080" y="2081112"/>
            <a:ext cx="1433461" cy="747561"/>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454721" y="2009257"/>
            <a:ext cx="663718" cy="1327435"/>
          </a:xfrm>
          <a:prstGeom prst="rect">
            <a:avLst/>
          </a:prstGeom>
        </p:spPr>
      </p:pic>
      <p:pic>
        <p:nvPicPr>
          <p:cNvPr name="Picture 12" id="12"/>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6516102" y="5624582"/>
            <a:ext cx="387846" cy="775692"/>
          </a:xfrm>
          <a:prstGeom prst="rect">
            <a:avLst/>
          </a:prstGeom>
        </p:spPr>
      </p:pic>
      <p:pic>
        <p:nvPicPr>
          <p:cNvPr name="Picture 13" id="13"/>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true" rot="0">
            <a:off x="-1692470" y="7443229"/>
            <a:ext cx="4294383" cy="4114800"/>
          </a:xfrm>
          <a:prstGeom prst="rect">
            <a:avLst/>
          </a:prstGeom>
        </p:spPr>
      </p:pic>
      <p:sp>
        <p:nvSpPr>
          <p:cNvPr name="TextBox 14" id="14"/>
          <p:cNvSpPr txBox="true"/>
          <p:nvPr/>
        </p:nvSpPr>
        <p:spPr>
          <a:xfrm rot="0">
            <a:off x="4855294" y="473839"/>
            <a:ext cx="8577411" cy="1226820"/>
          </a:xfrm>
          <a:prstGeom prst="rect">
            <a:avLst/>
          </a:prstGeom>
        </p:spPr>
        <p:txBody>
          <a:bodyPr anchor="t" rtlCol="false" tIns="0" lIns="0" bIns="0" rIns="0">
            <a:spAutoFit/>
          </a:bodyPr>
          <a:lstStyle/>
          <a:p>
            <a:pPr algn="ctr">
              <a:lnSpc>
                <a:spcPts val="10080"/>
              </a:lnSpc>
            </a:pPr>
            <a:r>
              <a:rPr lang="en-US" sz="7200">
                <a:solidFill>
                  <a:srgbClr val="7C2714"/>
                </a:solidFill>
                <a:latin typeface="Open Sans Light Bold"/>
              </a:rPr>
              <a:t>Most Used Queries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pic>
        <p:nvPicPr>
          <p:cNvPr name="Picture 3" id="3"/>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54127" y="7159313"/>
            <a:ext cx="7600048" cy="2565016"/>
          </a:xfrm>
          <a:prstGeom prst="rect">
            <a:avLst/>
          </a:prstGeom>
        </p:spPr>
      </p:pic>
      <p:grpSp>
        <p:nvGrpSpPr>
          <p:cNvPr name="Group 4" id="4"/>
          <p:cNvGrpSpPr/>
          <p:nvPr/>
        </p:nvGrpSpPr>
        <p:grpSpPr>
          <a:xfrm rot="0">
            <a:off x="442947" y="1984684"/>
            <a:ext cx="6164467" cy="7330070"/>
            <a:chOff x="0" y="0"/>
            <a:chExt cx="8219289" cy="9773426"/>
          </a:xfrm>
        </p:grpSpPr>
        <p:pic>
          <p:nvPicPr>
            <p:cNvPr name="Picture 5" id="5"/>
            <p:cNvPicPr>
              <a:picLocks noChangeAspect="true"/>
            </p:cNvPicPr>
            <p:nvPr/>
          </p:nvPicPr>
          <p:blipFill>
            <a:blip r:embed="rId6"/>
            <a:srcRect l="0" t="0" r="0" b="0"/>
            <a:stretch>
              <a:fillRect/>
            </a:stretch>
          </p:blipFill>
          <p:spPr>
            <a:xfrm flipH="false" flipV="false" rot="0">
              <a:off x="0" y="263737"/>
              <a:ext cx="8219289" cy="9509690"/>
            </a:xfrm>
            <a:prstGeom prst="rect">
              <a:avLst/>
            </a:prstGeom>
          </p:spPr>
        </p:pic>
        <p:sp>
          <p:nvSpPr>
            <p:cNvPr name="TextBox 6" id="6"/>
            <p:cNvSpPr txBox="true"/>
            <p:nvPr/>
          </p:nvSpPr>
          <p:spPr>
            <a:xfrm rot="0">
              <a:off x="0" y="-28575"/>
              <a:ext cx="8219289" cy="556048"/>
            </a:xfrm>
            <a:prstGeom prst="rect">
              <a:avLst/>
            </a:prstGeom>
          </p:spPr>
          <p:txBody>
            <a:bodyPr anchor="t" rtlCol="false" tIns="0" lIns="0" bIns="0" rIns="0">
              <a:spAutoFit/>
            </a:bodyPr>
            <a:lstStyle/>
            <a:p>
              <a:pPr algn="ctr" marL="0" indent="0" lvl="0">
                <a:lnSpc>
                  <a:spcPts val="3379"/>
                </a:lnSpc>
                <a:spcBef>
                  <a:spcPct val="0"/>
                </a:spcBef>
              </a:pPr>
              <a:r>
                <a:rPr lang="en-US" sz="2599">
                  <a:solidFill>
                    <a:srgbClr val="000000"/>
                  </a:solidFill>
                  <a:latin typeface="Rubik Bold"/>
                </a:rPr>
                <a:t>Average Price </a:t>
              </a:r>
            </a:p>
          </p:txBody>
        </p:sp>
      </p:grpSp>
      <p:sp>
        <p:nvSpPr>
          <p:cNvPr name="TextBox 7" id="7"/>
          <p:cNvSpPr txBox="true"/>
          <p:nvPr/>
        </p:nvSpPr>
        <p:spPr>
          <a:xfrm rot="0">
            <a:off x="1028700" y="473839"/>
            <a:ext cx="16230600" cy="1226820"/>
          </a:xfrm>
          <a:prstGeom prst="rect">
            <a:avLst/>
          </a:prstGeom>
        </p:spPr>
        <p:txBody>
          <a:bodyPr anchor="t" rtlCol="false" tIns="0" lIns="0" bIns="0" rIns="0">
            <a:spAutoFit/>
          </a:bodyPr>
          <a:lstStyle/>
          <a:p>
            <a:pPr algn="ctr">
              <a:lnSpc>
                <a:spcPts val="10080"/>
              </a:lnSpc>
            </a:pPr>
            <a:r>
              <a:rPr lang="en-US" sz="7200">
                <a:solidFill>
                  <a:srgbClr val="7C2714"/>
                </a:solidFill>
                <a:latin typeface="Open Sans Light Bold"/>
              </a:rPr>
              <a:t>MongoDB Aggregations</a:t>
            </a:r>
          </a:p>
        </p:txBody>
      </p:sp>
      <p:grpSp>
        <p:nvGrpSpPr>
          <p:cNvPr name="Group 8" id="8"/>
          <p:cNvGrpSpPr/>
          <p:nvPr/>
        </p:nvGrpSpPr>
        <p:grpSpPr>
          <a:xfrm rot="0">
            <a:off x="6008469" y="1984684"/>
            <a:ext cx="6164467" cy="5190430"/>
            <a:chOff x="0" y="0"/>
            <a:chExt cx="8219289" cy="6920573"/>
          </a:xfrm>
        </p:grpSpPr>
        <p:pic>
          <p:nvPicPr>
            <p:cNvPr name="Picture 9" id="9"/>
            <p:cNvPicPr>
              <a:picLocks noChangeAspect="true"/>
            </p:cNvPicPr>
            <p:nvPr/>
          </p:nvPicPr>
          <p:blipFill>
            <a:blip r:embed="rId7"/>
            <a:srcRect l="0" t="0" r="0" b="0"/>
            <a:stretch>
              <a:fillRect/>
            </a:stretch>
          </p:blipFill>
          <p:spPr>
            <a:xfrm flipH="false" flipV="false" rot="0">
              <a:off x="0" y="263737"/>
              <a:ext cx="8219289" cy="6656837"/>
            </a:xfrm>
            <a:prstGeom prst="rect">
              <a:avLst/>
            </a:prstGeom>
          </p:spPr>
        </p:pic>
        <p:sp>
          <p:nvSpPr>
            <p:cNvPr name="TextBox 10" id="10"/>
            <p:cNvSpPr txBox="true"/>
            <p:nvPr/>
          </p:nvSpPr>
          <p:spPr>
            <a:xfrm rot="0">
              <a:off x="0" y="-28575"/>
              <a:ext cx="8219289" cy="556048"/>
            </a:xfrm>
            <a:prstGeom prst="rect">
              <a:avLst/>
            </a:prstGeom>
          </p:spPr>
          <p:txBody>
            <a:bodyPr anchor="t" rtlCol="false" tIns="0" lIns="0" bIns="0" rIns="0">
              <a:spAutoFit/>
            </a:bodyPr>
            <a:lstStyle/>
            <a:p>
              <a:pPr algn="ctr" marL="0" indent="0" lvl="0">
                <a:lnSpc>
                  <a:spcPts val="3379"/>
                </a:lnSpc>
                <a:spcBef>
                  <a:spcPct val="0"/>
                </a:spcBef>
              </a:pPr>
              <a:r>
                <a:rPr lang="en-US" sz="2599">
                  <a:solidFill>
                    <a:srgbClr val="000000"/>
                  </a:solidFill>
                  <a:latin typeface="Rubik Bold"/>
                </a:rPr>
                <a:t>Most Expensive Dishes</a:t>
              </a:r>
            </a:p>
          </p:txBody>
        </p:sp>
      </p:grpSp>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901862" y="7666929"/>
            <a:ext cx="4714875" cy="4114800"/>
          </a:xfrm>
          <a:prstGeom prst="rect">
            <a:avLst/>
          </a:prstGeom>
        </p:spPr>
      </p:pic>
      <p:grpSp>
        <p:nvGrpSpPr>
          <p:cNvPr name="Group 12" id="12"/>
          <p:cNvGrpSpPr/>
          <p:nvPr/>
        </p:nvGrpSpPr>
        <p:grpSpPr>
          <a:xfrm rot="0">
            <a:off x="11680586" y="1984684"/>
            <a:ext cx="6164467" cy="6645124"/>
            <a:chOff x="0" y="0"/>
            <a:chExt cx="8219289" cy="8860166"/>
          </a:xfrm>
        </p:grpSpPr>
        <p:pic>
          <p:nvPicPr>
            <p:cNvPr name="Picture 13" id="13"/>
            <p:cNvPicPr>
              <a:picLocks noChangeAspect="true"/>
            </p:cNvPicPr>
            <p:nvPr/>
          </p:nvPicPr>
          <p:blipFill>
            <a:blip r:embed="rId10"/>
            <a:srcRect l="0" t="0" r="0" b="0"/>
            <a:stretch>
              <a:fillRect/>
            </a:stretch>
          </p:blipFill>
          <p:spPr>
            <a:xfrm flipH="false" flipV="false" rot="0">
              <a:off x="0" y="122051"/>
              <a:ext cx="8219289" cy="8738115"/>
            </a:xfrm>
            <a:prstGeom prst="rect">
              <a:avLst/>
            </a:prstGeom>
          </p:spPr>
        </p:pic>
        <p:sp>
          <p:nvSpPr>
            <p:cNvPr name="TextBox 14" id="14"/>
            <p:cNvSpPr txBox="true"/>
            <p:nvPr/>
          </p:nvSpPr>
          <p:spPr>
            <a:xfrm rot="0">
              <a:off x="0" y="-28575"/>
              <a:ext cx="8219289" cy="556048"/>
            </a:xfrm>
            <a:prstGeom prst="rect">
              <a:avLst/>
            </a:prstGeom>
          </p:spPr>
          <p:txBody>
            <a:bodyPr anchor="t" rtlCol="false" tIns="0" lIns="0" bIns="0" rIns="0">
              <a:spAutoFit/>
            </a:bodyPr>
            <a:lstStyle/>
            <a:p>
              <a:pPr algn="ctr" marL="0" indent="0" lvl="0">
                <a:lnSpc>
                  <a:spcPts val="3379"/>
                </a:lnSpc>
                <a:spcBef>
                  <a:spcPct val="0"/>
                </a:spcBef>
              </a:pPr>
              <a:r>
                <a:rPr lang="en-US" sz="2599">
                  <a:solidFill>
                    <a:srgbClr val="000000"/>
                  </a:solidFill>
                  <a:latin typeface="Rubik Bold"/>
                </a:rPr>
                <a:t>The Usual</a:t>
              </a:r>
            </a:p>
          </p:txBody>
        </p:sp>
      </p:grpSp>
      <p:pic>
        <p:nvPicPr>
          <p:cNvPr name="Picture 15" id="15"/>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5678497">
            <a:off x="-2060100" y="-1387829"/>
            <a:ext cx="4120200" cy="4114800"/>
          </a:xfrm>
          <a:prstGeom prst="rect">
            <a:avLst/>
          </a:prstGeom>
        </p:spPr>
      </p:pic>
      <p:pic>
        <p:nvPicPr>
          <p:cNvPr name="Picture 16" id="16"/>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6766318" y="7156607"/>
            <a:ext cx="510322" cy="1020644"/>
          </a:xfrm>
          <a:prstGeom prst="rect">
            <a:avLst/>
          </a:prstGeom>
        </p:spPr>
      </p:pic>
      <p:pic>
        <p:nvPicPr>
          <p:cNvPr name="Picture 17" id="17"/>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6595582" y="364982"/>
            <a:ext cx="663718" cy="1327435"/>
          </a:xfrm>
          <a:prstGeom prst="rect">
            <a:avLst/>
          </a:prstGeom>
        </p:spPr>
      </p:pic>
      <p:pic>
        <p:nvPicPr>
          <p:cNvPr name="Picture 18" id="18"/>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0734182" y="4677471"/>
            <a:ext cx="1892808" cy="411480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pic>
        <p:nvPicPr>
          <p:cNvPr name="Picture 3" id="3"/>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54127" y="7159313"/>
            <a:ext cx="7600048" cy="2565016"/>
          </a:xfrm>
          <a:prstGeom prst="rect">
            <a:avLst/>
          </a:prstGeom>
        </p:spPr>
      </p:pic>
      <p:grpSp>
        <p:nvGrpSpPr>
          <p:cNvPr name="Group 4" id="4"/>
          <p:cNvGrpSpPr/>
          <p:nvPr/>
        </p:nvGrpSpPr>
        <p:grpSpPr>
          <a:xfrm rot="0">
            <a:off x="254127" y="2394259"/>
            <a:ext cx="6353287" cy="5511890"/>
            <a:chOff x="0" y="0"/>
            <a:chExt cx="8471049" cy="7349187"/>
          </a:xfrm>
        </p:grpSpPr>
        <p:sp>
          <p:nvSpPr>
            <p:cNvPr name="TextBox 5" id="5"/>
            <p:cNvSpPr txBox="true"/>
            <p:nvPr/>
          </p:nvSpPr>
          <p:spPr>
            <a:xfrm rot="0">
              <a:off x="251760" y="-28575"/>
              <a:ext cx="8219289" cy="556048"/>
            </a:xfrm>
            <a:prstGeom prst="rect">
              <a:avLst/>
            </a:prstGeom>
          </p:spPr>
          <p:txBody>
            <a:bodyPr anchor="t" rtlCol="false" tIns="0" lIns="0" bIns="0" rIns="0">
              <a:spAutoFit/>
            </a:bodyPr>
            <a:lstStyle/>
            <a:p>
              <a:pPr algn="ctr" marL="0" indent="0" lvl="0">
                <a:lnSpc>
                  <a:spcPts val="3379"/>
                </a:lnSpc>
                <a:spcBef>
                  <a:spcPct val="0"/>
                </a:spcBef>
              </a:pPr>
              <a:r>
                <a:rPr lang="en-US" sz="2599">
                  <a:solidFill>
                    <a:srgbClr val="000000"/>
                  </a:solidFill>
                  <a:latin typeface="Rubik Bold"/>
                </a:rPr>
                <a:t>Top 10 Zipcodes</a:t>
              </a:r>
            </a:p>
          </p:txBody>
        </p:sp>
        <p:pic>
          <p:nvPicPr>
            <p:cNvPr name="Picture 6" id="6"/>
            <p:cNvPicPr>
              <a:picLocks noChangeAspect="true"/>
            </p:cNvPicPr>
            <p:nvPr/>
          </p:nvPicPr>
          <p:blipFill>
            <a:blip r:embed="rId6"/>
            <a:srcRect l="0" t="0" r="0" b="0"/>
            <a:stretch>
              <a:fillRect/>
            </a:stretch>
          </p:blipFill>
          <p:spPr>
            <a:xfrm flipH="false" flipV="false" rot="0">
              <a:off x="0" y="263737"/>
              <a:ext cx="8471049" cy="7085450"/>
            </a:xfrm>
            <a:prstGeom prst="rect">
              <a:avLst/>
            </a:prstGeom>
          </p:spPr>
        </p:pic>
      </p:grpSp>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901862" y="7666929"/>
            <a:ext cx="4714875" cy="4114800"/>
          </a:xfrm>
          <a:prstGeom prst="rect">
            <a:avLst/>
          </a:prstGeom>
        </p:spPr>
      </p:pic>
      <p:grpSp>
        <p:nvGrpSpPr>
          <p:cNvPr name="Group 8" id="8"/>
          <p:cNvGrpSpPr/>
          <p:nvPr/>
        </p:nvGrpSpPr>
        <p:grpSpPr>
          <a:xfrm rot="0">
            <a:off x="11680586" y="2394259"/>
            <a:ext cx="6164467" cy="6657114"/>
            <a:chOff x="0" y="0"/>
            <a:chExt cx="8219289" cy="8876152"/>
          </a:xfrm>
        </p:grpSpPr>
        <p:pic>
          <p:nvPicPr>
            <p:cNvPr name="Picture 9" id="9"/>
            <p:cNvPicPr>
              <a:picLocks noChangeAspect="true"/>
            </p:cNvPicPr>
            <p:nvPr/>
          </p:nvPicPr>
          <p:blipFill>
            <a:blip r:embed="rId9"/>
            <a:srcRect l="0" t="0" r="0" b="0"/>
            <a:stretch>
              <a:fillRect/>
            </a:stretch>
          </p:blipFill>
          <p:spPr>
            <a:xfrm flipH="false" flipV="false" rot="0">
              <a:off x="112072" y="263737"/>
              <a:ext cx="8107217" cy="8612415"/>
            </a:xfrm>
            <a:prstGeom prst="rect">
              <a:avLst/>
            </a:prstGeom>
          </p:spPr>
        </p:pic>
        <p:sp>
          <p:nvSpPr>
            <p:cNvPr name="TextBox 10" id="10"/>
            <p:cNvSpPr txBox="true"/>
            <p:nvPr/>
          </p:nvSpPr>
          <p:spPr>
            <a:xfrm rot="0">
              <a:off x="0" y="-28575"/>
              <a:ext cx="8219289" cy="556048"/>
            </a:xfrm>
            <a:prstGeom prst="rect">
              <a:avLst/>
            </a:prstGeom>
          </p:spPr>
          <p:txBody>
            <a:bodyPr anchor="t" rtlCol="false" tIns="0" lIns="0" bIns="0" rIns="0">
              <a:spAutoFit/>
            </a:bodyPr>
            <a:lstStyle/>
            <a:p>
              <a:pPr algn="ctr" marL="0" indent="0" lvl="0">
                <a:lnSpc>
                  <a:spcPts val="3379"/>
                </a:lnSpc>
                <a:spcBef>
                  <a:spcPct val="0"/>
                </a:spcBef>
              </a:pPr>
              <a:r>
                <a:rPr lang="en-US" sz="2599">
                  <a:solidFill>
                    <a:srgbClr val="000000"/>
                  </a:solidFill>
                  <a:latin typeface="Rubik Bold"/>
                </a:rPr>
                <a:t>Most Busy Hours</a:t>
              </a:r>
            </a:p>
          </p:txBody>
        </p:sp>
      </p:grpSp>
      <p:grpSp>
        <p:nvGrpSpPr>
          <p:cNvPr name="Group 11" id="11"/>
          <p:cNvGrpSpPr/>
          <p:nvPr/>
        </p:nvGrpSpPr>
        <p:grpSpPr>
          <a:xfrm rot="0">
            <a:off x="5963845" y="2394259"/>
            <a:ext cx="6209091" cy="6057750"/>
            <a:chOff x="0" y="0"/>
            <a:chExt cx="8278788" cy="8077000"/>
          </a:xfrm>
        </p:grpSpPr>
        <p:sp>
          <p:nvSpPr>
            <p:cNvPr name="TextBox 12" id="12"/>
            <p:cNvSpPr txBox="true"/>
            <p:nvPr/>
          </p:nvSpPr>
          <p:spPr>
            <a:xfrm rot="0">
              <a:off x="59499" y="-28575"/>
              <a:ext cx="8219289" cy="556048"/>
            </a:xfrm>
            <a:prstGeom prst="rect">
              <a:avLst/>
            </a:prstGeom>
          </p:spPr>
          <p:txBody>
            <a:bodyPr anchor="t" rtlCol="false" tIns="0" lIns="0" bIns="0" rIns="0">
              <a:spAutoFit/>
            </a:bodyPr>
            <a:lstStyle/>
            <a:p>
              <a:pPr algn="ctr" marL="0" indent="0" lvl="0">
                <a:lnSpc>
                  <a:spcPts val="3379"/>
                </a:lnSpc>
                <a:spcBef>
                  <a:spcPct val="0"/>
                </a:spcBef>
              </a:pPr>
              <a:r>
                <a:rPr lang="en-US" sz="2599">
                  <a:solidFill>
                    <a:srgbClr val="000000"/>
                  </a:solidFill>
                  <a:latin typeface="Rubik Bold"/>
                </a:rPr>
                <a:t>Month's Revenue</a:t>
              </a:r>
            </a:p>
          </p:txBody>
        </p:sp>
        <p:pic>
          <p:nvPicPr>
            <p:cNvPr name="Picture 13" id="13"/>
            <p:cNvPicPr>
              <a:picLocks noChangeAspect="true"/>
            </p:cNvPicPr>
            <p:nvPr/>
          </p:nvPicPr>
          <p:blipFill>
            <a:blip r:embed="rId10"/>
            <a:srcRect l="0" t="0" r="0" b="0"/>
            <a:stretch>
              <a:fillRect/>
            </a:stretch>
          </p:blipFill>
          <p:spPr>
            <a:xfrm flipH="false" flipV="false" rot="0">
              <a:off x="0" y="263737"/>
              <a:ext cx="8278788" cy="7813263"/>
            </a:xfrm>
            <a:prstGeom prst="rect">
              <a:avLst/>
            </a:prstGeom>
          </p:spPr>
        </p:pic>
      </p:grpSp>
      <p:pic>
        <p:nvPicPr>
          <p:cNvPr name="Picture 14" id="14"/>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5678497">
            <a:off x="-2060100" y="-1387829"/>
            <a:ext cx="4120200" cy="4114800"/>
          </a:xfrm>
          <a:prstGeom prst="rect">
            <a:avLst/>
          </a:prstGeom>
        </p:spPr>
      </p:pic>
      <p:pic>
        <p:nvPicPr>
          <p:cNvPr name="Picture 15" id="15"/>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6595582" y="364982"/>
            <a:ext cx="663718" cy="1327435"/>
          </a:xfrm>
          <a:prstGeom prst="rect">
            <a:avLst/>
          </a:prstGeom>
        </p:spPr>
      </p:pic>
      <p:pic>
        <p:nvPicPr>
          <p:cNvPr name="Picture 16" id="16"/>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707040" y="8792271"/>
            <a:ext cx="510322" cy="1020644"/>
          </a:xfrm>
          <a:prstGeom prst="rect">
            <a:avLst/>
          </a:prstGeom>
        </p:spPr>
      </p:pic>
      <p:sp>
        <p:nvSpPr>
          <p:cNvPr name="TextBox 17" id="17"/>
          <p:cNvSpPr txBox="true"/>
          <p:nvPr/>
        </p:nvSpPr>
        <p:spPr>
          <a:xfrm rot="0">
            <a:off x="1028700" y="473839"/>
            <a:ext cx="16230600" cy="1226820"/>
          </a:xfrm>
          <a:prstGeom prst="rect">
            <a:avLst/>
          </a:prstGeom>
        </p:spPr>
        <p:txBody>
          <a:bodyPr anchor="t" rtlCol="false" tIns="0" lIns="0" bIns="0" rIns="0">
            <a:spAutoFit/>
          </a:bodyPr>
          <a:lstStyle/>
          <a:p>
            <a:pPr algn="ctr">
              <a:lnSpc>
                <a:spcPts val="10080"/>
              </a:lnSpc>
            </a:pPr>
            <a:r>
              <a:rPr lang="en-US" sz="7200">
                <a:solidFill>
                  <a:srgbClr val="7C2714"/>
                </a:solidFill>
                <a:latin typeface="Open Sans Light Bold"/>
              </a:rPr>
              <a:t>MongoDB Aggregations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pic>
        <p:nvPicPr>
          <p:cNvPr name="Picture 3" id="3"/>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54127" y="7159313"/>
            <a:ext cx="7600048" cy="2565016"/>
          </a:xfrm>
          <a:prstGeom prst="rect">
            <a:avLst/>
          </a:prstGeom>
        </p:spPr>
      </p:pic>
      <p:grpSp>
        <p:nvGrpSpPr>
          <p:cNvPr name="Group 4" id="4"/>
          <p:cNvGrpSpPr/>
          <p:nvPr/>
        </p:nvGrpSpPr>
        <p:grpSpPr>
          <a:xfrm rot="0">
            <a:off x="402099" y="2394259"/>
            <a:ext cx="6246163" cy="6657114"/>
            <a:chOff x="0" y="0"/>
            <a:chExt cx="8328218" cy="8876152"/>
          </a:xfrm>
        </p:grpSpPr>
        <p:sp>
          <p:nvSpPr>
            <p:cNvPr name="TextBox 5" id="5"/>
            <p:cNvSpPr txBox="true"/>
            <p:nvPr/>
          </p:nvSpPr>
          <p:spPr>
            <a:xfrm rot="0">
              <a:off x="54464" y="-28575"/>
              <a:ext cx="8219289" cy="556048"/>
            </a:xfrm>
            <a:prstGeom prst="rect">
              <a:avLst/>
            </a:prstGeom>
          </p:spPr>
          <p:txBody>
            <a:bodyPr anchor="t" rtlCol="false" tIns="0" lIns="0" bIns="0" rIns="0">
              <a:spAutoFit/>
            </a:bodyPr>
            <a:lstStyle/>
            <a:p>
              <a:pPr algn="ctr" marL="0" indent="0" lvl="0">
                <a:lnSpc>
                  <a:spcPts val="3379"/>
                </a:lnSpc>
                <a:spcBef>
                  <a:spcPct val="0"/>
                </a:spcBef>
              </a:pPr>
              <a:r>
                <a:rPr lang="en-US" sz="2599">
                  <a:solidFill>
                    <a:srgbClr val="000000"/>
                  </a:solidFill>
                  <a:latin typeface="Rubik Bold"/>
                </a:rPr>
                <a:t>Best Dish of the Day</a:t>
              </a:r>
            </a:p>
          </p:txBody>
        </p:sp>
        <p:pic>
          <p:nvPicPr>
            <p:cNvPr name="Picture 6" id="6"/>
            <p:cNvPicPr>
              <a:picLocks noChangeAspect="true"/>
            </p:cNvPicPr>
            <p:nvPr/>
          </p:nvPicPr>
          <p:blipFill>
            <a:blip r:embed="rId6"/>
            <a:srcRect l="0" t="0" r="0" b="0"/>
            <a:stretch>
              <a:fillRect/>
            </a:stretch>
          </p:blipFill>
          <p:spPr>
            <a:xfrm flipH="false" flipV="false" rot="0">
              <a:off x="0" y="263737"/>
              <a:ext cx="8328218" cy="8612415"/>
            </a:xfrm>
            <a:prstGeom prst="rect">
              <a:avLst/>
            </a:prstGeom>
          </p:spPr>
        </p:pic>
      </p:grpSp>
      <p:grpSp>
        <p:nvGrpSpPr>
          <p:cNvPr name="Group 7" id="7"/>
          <p:cNvGrpSpPr/>
          <p:nvPr/>
        </p:nvGrpSpPr>
        <p:grpSpPr>
          <a:xfrm rot="0">
            <a:off x="5865084" y="2394259"/>
            <a:ext cx="6451236" cy="6564432"/>
            <a:chOff x="0" y="0"/>
            <a:chExt cx="8601648" cy="8752576"/>
          </a:xfrm>
        </p:grpSpPr>
        <p:sp>
          <p:nvSpPr>
            <p:cNvPr name="TextBox 8" id="8"/>
            <p:cNvSpPr txBox="true"/>
            <p:nvPr/>
          </p:nvSpPr>
          <p:spPr>
            <a:xfrm rot="0">
              <a:off x="191179" y="-28575"/>
              <a:ext cx="8219289" cy="556048"/>
            </a:xfrm>
            <a:prstGeom prst="rect">
              <a:avLst/>
            </a:prstGeom>
          </p:spPr>
          <p:txBody>
            <a:bodyPr anchor="t" rtlCol="false" tIns="0" lIns="0" bIns="0" rIns="0">
              <a:spAutoFit/>
            </a:bodyPr>
            <a:lstStyle/>
            <a:p>
              <a:pPr algn="ctr" marL="0" indent="0" lvl="0">
                <a:lnSpc>
                  <a:spcPts val="3379"/>
                </a:lnSpc>
                <a:spcBef>
                  <a:spcPct val="0"/>
                </a:spcBef>
              </a:pPr>
              <a:r>
                <a:rPr lang="en-US" sz="2599">
                  <a:solidFill>
                    <a:srgbClr val="000000"/>
                  </a:solidFill>
                  <a:latin typeface="Rubik Bold"/>
                </a:rPr>
                <a:t>Dish Mode</a:t>
              </a:r>
            </a:p>
          </p:txBody>
        </p:sp>
        <p:pic>
          <p:nvPicPr>
            <p:cNvPr name="Picture 9" id="9"/>
            <p:cNvPicPr>
              <a:picLocks noChangeAspect="true"/>
            </p:cNvPicPr>
            <p:nvPr/>
          </p:nvPicPr>
          <p:blipFill>
            <a:blip r:embed="rId7"/>
            <a:srcRect l="0" t="0" r="0" b="0"/>
            <a:stretch>
              <a:fillRect/>
            </a:stretch>
          </p:blipFill>
          <p:spPr>
            <a:xfrm flipH="false" flipV="false" rot="0">
              <a:off x="0" y="263737"/>
              <a:ext cx="8601648" cy="8488839"/>
            </a:xfrm>
            <a:prstGeom prst="rect">
              <a:avLst/>
            </a:prstGeom>
          </p:spPr>
        </p:pic>
      </p:grpSp>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901862" y="7666929"/>
            <a:ext cx="4714875" cy="4114800"/>
          </a:xfrm>
          <a:prstGeom prst="rect">
            <a:avLst/>
          </a:prstGeom>
        </p:spPr>
      </p:pic>
      <p:grpSp>
        <p:nvGrpSpPr>
          <p:cNvPr name="Group 11" id="11"/>
          <p:cNvGrpSpPr/>
          <p:nvPr/>
        </p:nvGrpSpPr>
        <p:grpSpPr>
          <a:xfrm rot="0">
            <a:off x="11641156" y="2394259"/>
            <a:ext cx="6408052" cy="8318170"/>
            <a:chOff x="0" y="0"/>
            <a:chExt cx="8544069" cy="11090893"/>
          </a:xfrm>
        </p:grpSpPr>
        <p:pic>
          <p:nvPicPr>
            <p:cNvPr name="Picture 12" id="12"/>
            <p:cNvPicPr>
              <a:picLocks noChangeAspect="true"/>
            </p:cNvPicPr>
            <p:nvPr/>
          </p:nvPicPr>
          <p:blipFill>
            <a:blip r:embed="rId10"/>
            <a:srcRect l="0" t="0" r="0" b="0"/>
            <a:stretch>
              <a:fillRect/>
            </a:stretch>
          </p:blipFill>
          <p:spPr>
            <a:xfrm flipH="false" flipV="false" rot="0">
              <a:off x="0" y="263737"/>
              <a:ext cx="8544069" cy="10827157"/>
            </a:xfrm>
            <a:prstGeom prst="rect">
              <a:avLst/>
            </a:prstGeom>
          </p:spPr>
        </p:pic>
        <p:sp>
          <p:nvSpPr>
            <p:cNvPr name="TextBox 13" id="13"/>
            <p:cNvSpPr txBox="true"/>
            <p:nvPr/>
          </p:nvSpPr>
          <p:spPr>
            <a:xfrm rot="0">
              <a:off x="52573" y="-28575"/>
              <a:ext cx="8219289" cy="556048"/>
            </a:xfrm>
            <a:prstGeom prst="rect">
              <a:avLst/>
            </a:prstGeom>
          </p:spPr>
          <p:txBody>
            <a:bodyPr anchor="t" rtlCol="false" tIns="0" lIns="0" bIns="0" rIns="0">
              <a:spAutoFit/>
            </a:bodyPr>
            <a:lstStyle/>
            <a:p>
              <a:pPr algn="ctr" marL="0" indent="0" lvl="0">
                <a:lnSpc>
                  <a:spcPts val="3379"/>
                </a:lnSpc>
                <a:spcBef>
                  <a:spcPct val="0"/>
                </a:spcBef>
              </a:pPr>
              <a:r>
                <a:rPr lang="en-US" sz="2599">
                  <a:solidFill>
                    <a:srgbClr val="000000"/>
                  </a:solidFill>
                  <a:latin typeface="Rubik Bold"/>
                </a:rPr>
                <a:t>Faster Restaurant by Zipcode </a:t>
              </a:r>
            </a:p>
          </p:txBody>
        </p:sp>
      </p:grpSp>
      <p:pic>
        <p:nvPicPr>
          <p:cNvPr name="Picture 14" id="14"/>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5678497">
            <a:off x="-2060100" y="-1387829"/>
            <a:ext cx="4120200" cy="4114800"/>
          </a:xfrm>
          <a:prstGeom prst="rect">
            <a:avLst/>
          </a:prstGeom>
        </p:spPr>
      </p:pic>
      <p:pic>
        <p:nvPicPr>
          <p:cNvPr name="Picture 15" id="15"/>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6595582" y="364982"/>
            <a:ext cx="663718" cy="1327435"/>
          </a:xfrm>
          <a:prstGeom prst="rect">
            <a:avLst/>
          </a:prstGeom>
        </p:spPr>
      </p:pic>
      <p:pic>
        <p:nvPicPr>
          <p:cNvPr name="Picture 16" id="16"/>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707040" y="8792271"/>
            <a:ext cx="510322" cy="1020644"/>
          </a:xfrm>
          <a:prstGeom prst="rect">
            <a:avLst/>
          </a:prstGeom>
        </p:spPr>
      </p:pic>
      <p:sp>
        <p:nvSpPr>
          <p:cNvPr name="TextBox 17" id="17"/>
          <p:cNvSpPr txBox="true"/>
          <p:nvPr/>
        </p:nvSpPr>
        <p:spPr>
          <a:xfrm rot="0">
            <a:off x="1028700" y="473839"/>
            <a:ext cx="16230600" cy="1226820"/>
          </a:xfrm>
          <a:prstGeom prst="rect">
            <a:avLst/>
          </a:prstGeom>
        </p:spPr>
        <p:txBody>
          <a:bodyPr anchor="t" rtlCol="false" tIns="0" lIns="0" bIns="0" rIns="0">
            <a:spAutoFit/>
          </a:bodyPr>
          <a:lstStyle/>
          <a:p>
            <a:pPr algn="ctr">
              <a:lnSpc>
                <a:spcPts val="10080"/>
              </a:lnSpc>
            </a:pPr>
            <a:r>
              <a:rPr lang="en-US" sz="7200">
                <a:solidFill>
                  <a:srgbClr val="7C2714"/>
                </a:solidFill>
                <a:latin typeface="Open Sans Light Bold"/>
              </a:rPr>
              <a:t>MongoDB Aggregations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595582" y="364982"/>
            <a:ext cx="663718" cy="132743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971252" y="5455386"/>
            <a:ext cx="510322" cy="1020644"/>
          </a:xfrm>
          <a:prstGeom prst="rect">
            <a:avLst/>
          </a:prstGeom>
        </p:spPr>
      </p:pic>
      <p:sp>
        <p:nvSpPr>
          <p:cNvPr name="TextBox 5" id="5"/>
          <p:cNvSpPr txBox="true"/>
          <p:nvPr/>
        </p:nvSpPr>
        <p:spPr>
          <a:xfrm rot="0">
            <a:off x="1028700" y="231632"/>
            <a:ext cx="16230600" cy="1226820"/>
          </a:xfrm>
          <a:prstGeom prst="rect">
            <a:avLst/>
          </a:prstGeom>
        </p:spPr>
        <p:txBody>
          <a:bodyPr anchor="t" rtlCol="false" tIns="0" lIns="0" bIns="0" rIns="0">
            <a:spAutoFit/>
          </a:bodyPr>
          <a:lstStyle/>
          <a:p>
            <a:pPr algn="ctr">
              <a:lnSpc>
                <a:spcPts val="10080"/>
              </a:lnSpc>
            </a:pPr>
            <a:r>
              <a:rPr lang="en-US" sz="7200">
                <a:solidFill>
                  <a:srgbClr val="7C2714"/>
                </a:solidFill>
                <a:latin typeface="Open Sans Light Bold"/>
              </a:rPr>
              <a:t>Indexes</a:t>
            </a:r>
          </a:p>
        </p:txBody>
      </p:sp>
      <p:pic>
        <p:nvPicPr>
          <p:cNvPr name="Picture 6" id="6"/>
          <p:cNvPicPr>
            <a:picLocks noChangeAspect="true"/>
          </p:cNvPicPr>
          <p:nvPr/>
        </p:nvPicPr>
        <p:blipFill>
          <a:blip r:embed="rId6">
            <a:alphaModFix amt="19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176953" y="2154042"/>
            <a:ext cx="3471468" cy="6638229"/>
          </a:xfrm>
          <a:prstGeom prst="rect">
            <a:avLst/>
          </a:prstGeom>
        </p:spPr>
      </p:pic>
      <p:grpSp>
        <p:nvGrpSpPr>
          <p:cNvPr name="Group 7" id="7"/>
          <p:cNvGrpSpPr/>
          <p:nvPr/>
        </p:nvGrpSpPr>
        <p:grpSpPr>
          <a:xfrm rot="0">
            <a:off x="1086118" y="1692418"/>
            <a:ext cx="16115763" cy="2175435"/>
            <a:chOff x="0" y="0"/>
            <a:chExt cx="21487685" cy="2900580"/>
          </a:xfrm>
        </p:grpSpPr>
        <p:sp>
          <p:nvSpPr>
            <p:cNvPr name="TextBox 8" id="8"/>
            <p:cNvSpPr txBox="true"/>
            <p:nvPr/>
          </p:nvSpPr>
          <p:spPr>
            <a:xfrm rot="0">
              <a:off x="0" y="-28575"/>
              <a:ext cx="21487685" cy="556048"/>
            </a:xfrm>
            <a:prstGeom prst="rect">
              <a:avLst/>
            </a:prstGeom>
          </p:spPr>
          <p:txBody>
            <a:bodyPr anchor="t" rtlCol="false" tIns="0" lIns="0" bIns="0" rIns="0">
              <a:spAutoFit/>
            </a:bodyPr>
            <a:lstStyle/>
            <a:p>
              <a:pPr algn="ctr">
                <a:lnSpc>
                  <a:spcPts val="3379"/>
                </a:lnSpc>
                <a:spcBef>
                  <a:spcPct val="0"/>
                </a:spcBef>
              </a:pPr>
              <a:r>
                <a:rPr lang="en-US" sz="2599">
                  <a:solidFill>
                    <a:srgbClr val="000000"/>
                  </a:solidFill>
                  <a:latin typeface="Rubik Bold"/>
                </a:rPr>
                <a:t>The Usual</a:t>
              </a:r>
            </a:p>
          </p:txBody>
        </p:sp>
        <p:sp>
          <p:nvSpPr>
            <p:cNvPr name="TextBox 9" id="9"/>
            <p:cNvSpPr txBox="true"/>
            <p:nvPr/>
          </p:nvSpPr>
          <p:spPr>
            <a:xfrm rot="0">
              <a:off x="2374797" y="630031"/>
              <a:ext cx="5833864" cy="2270548"/>
            </a:xfrm>
            <a:prstGeom prst="rect">
              <a:avLst/>
            </a:prstGeom>
          </p:spPr>
          <p:txBody>
            <a:bodyPr anchor="t" rtlCol="false" tIns="0" lIns="0" bIns="0" rIns="0">
              <a:spAutoFit/>
            </a:bodyPr>
            <a:lstStyle/>
            <a:p>
              <a:pPr>
                <a:lnSpc>
                  <a:spcPts val="3379"/>
                </a:lnSpc>
              </a:pPr>
              <a:r>
                <a:rPr lang="en-US" sz="2599">
                  <a:solidFill>
                    <a:srgbClr val="000000"/>
                  </a:solidFill>
                  <a:latin typeface="Rubik"/>
                </a:rPr>
                <a:t>Without index:</a:t>
              </a:r>
            </a:p>
            <a:p>
              <a:pPr marL="561339" indent="-280669" lvl="1">
                <a:lnSpc>
                  <a:spcPts val="3379"/>
                </a:lnSpc>
                <a:buFont typeface="Arial"/>
                <a:buChar char="•"/>
              </a:pPr>
              <a:r>
                <a:rPr lang="en-US" sz="2599">
                  <a:solidFill>
                    <a:srgbClr val="000000"/>
                  </a:solidFill>
                  <a:latin typeface="Rubik"/>
                </a:rPr>
                <a:t>Execution Time:  896</a:t>
              </a:r>
            </a:p>
            <a:p>
              <a:pPr marL="561339" indent="-280669" lvl="1">
                <a:lnSpc>
                  <a:spcPts val="3379"/>
                </a:lnSpc>
                <a:buFont typeface="Arial"/>
                <a:buChar char="•"/>
              </a:pPr>
              <a:r>
                <a:rPr lang="en-US" sz="2599">
                  <a:solidFill>
                    <a:srgbClr val="000000"/>
                  </a:solidFill>
                  <a:latin typeface="Rubik"/>
                </a:rPr>
                <a:t> Keys Examined:  602701</a:t>
              </a:r>
            </a:p>
            <a:p>
              <a:pPr marL="561339" indent="-280669" lvl="1">
                <a:lnSpc>
                  <a:spcPts val="3379"/>
                </a:lnSpc>
                <a:buFont typeface="Arial"/>
                <a:buChar char="•"/>
              </a:pPr>
              <a:r>
                <a:rPr lang="en-US" sz="2599">
                  <a:solidFill>
                    <a:srgbClr val="000000"/>
                  </a:solidFill>
                  <a:latin typeface="Rubik"/>
                </a:rPr>
                <a:t>Docs Examined:   602701</a:t>
              </a:r>
            </a:p>
          </p:txBody>
        </p:sp>
        <p:sp>
          <p:nvSpPr>
            <p:cNvPr name="TextBox 10" id="10"/>
            <p:cNvSpPr txBox="true"/>
            <p:nvPr/>
          </p:nvSpPr>
          <p:spPr>
            <a:xfrm rot="0">
              <a:off x="8589024" y="630031"/>
              <a:ext cx="4786114" cy="2270548"/>
            </a:xfrm>
            <a:prstGeom prst="rect">
              <a:avLst/>
            </a:prstGeom>
          </p:spPr>
          <p:txBody>
            <a:bodyPr anchor="t" rtlCol="false" tIns="0" lIns="0" bIns="0" rIns="0">
              <a:spAutoFit/>
            </a:bodyPr>
            <a:lstStyle/>
            <a:p>
              <a:pPr>
                <a:lnSpc>
                  <a:spcPts val="3379"/>
                </a:lnSpc>
              </a:pPr>
              <a:r>
                <a:rPr lang="en-US" sz="2599">
                  <a:solidFill>
                    <a:srgbClr val="000000"/>
                  </a:solidFill>
                  <a:latin typeface="Rubik"/>
                </a:rPr>
                <a:t>With index on </a:t>
              </a:r>
              <a:r>
                <a:rPr lang="en-US" sz="2599">
                  <a:solidFill>
                    <a:srgbClr val="7C2714"/>
                  </a:solidFill>
                  <a:latin typeface="Rubik Bold"/>
                </a:rPr>
                <a:t>User</a:t>
              </a:r>
              <a:r>
                <a:rPr lang="en-US" sz="2599">
                  <a:solidFill>
                    <a:srgbClr val="000000"/>
                  </a:solidFill>
                  <a:latin typeface="Rubik"/>
                </a:rPr>
                <a:t>:</a:t>
              </a:r>
            </a:p>
            <a:p>
              <a:pPr marL="561339" indent="-280669" lvl="1">
                <a:lnSpc>
                  <a:spcPts val="3379"/>
                </a:lnSpc>
                <a:buFont typeface="Arial"/>
                <a:buChar char="•"/>
              </a:pPr>
              <a:r>
                <a:rPr lang="en-US" sz="2599">
                  <a:solidFill>
                    <a:srgbClr val="000000"/>
                  </a:solidFill>
                  <a:latin typeface="Rubik"/>
                </a:rPr>
                <a:t>Execution Time:  10</a:t>
              </a:r>
            </a:p>
            <a:p>
              <a:pPr marL="561339" indent="-280669" lvl="1">
                <a:lnSpc>
                  <a:spcPts val="3379"/>
                </a:lnSpc>
                <a:buFont typeface="Arial"/>
                <a:buChar char="•"/>
              </a:pPr>
              <a:r>
                <a:rPr lang="en-US" sz="2599">
                  <a:solidFill>
                    <a:srgbClr val="000000"/>
                  </a:solidFill>
                  <a:latin typeface="Rubik"/>
                </a:rPr>
                <a:t> Keys Examined:  19</a:t>
              </a:r>
            </a:p>
            <a:p>
              <a:pPr marL="561339" indent="-280669" lvl="1">
                <a:lnSpc>
                  <a:spcPts val="3379"/>
                </a:lnSpc>
                <a:buFont typeface="Arial"/>
                <a:buChar char="•"/>
              </a:pPr>
              <a:r>
                <a:rPr lang="en-US" sz="2599">
                  <a:solidFill>
                    <a:srgbClr val="000000"/>
                  </a:solidFill>
                  <a:latin typeface="Rubik"/>
                </a:rPr>
                <a:t>Docs Examined:   19</a:t>
              </a:r>
            </a:p>
          </p:txBody>
        </p:sp>
        <p:sp>
          <p:nvSpPr>
            <p:cNvPr name="TextBox 11" id="11"/>
            <p:cNvSpPr txBox="true"/>
            <p:nvPr/>
          </p:nvSpPr>
          <p:spPr>
            <a:xfrm rot="0">
              <a:off x="13756138" y="627965"/>
              <a:ext cx="5716786" cy="2270548"/>
            </a:xfrm>
            <a:prstGeom prst="rect">
              <a:avLst/>
            </a:prstGeom>
          </p:spPr>
          <p:txBody>
            <a:bodyPr anchor="t" rtlCol="false" tIns="0" lIns="0" bIns="0" rIns="0">
              <a:spAutoFit/>
            </a:bodyPr>
            <a:lstStyle/>
            <a:p>
              <a:pPr>
                <a:lnSpc>
                  <a:spcPts val="3379"/>
                </a:lnSpc>
              </a:pPr>
              <a:r>
                <a:rPr lang="en-US" sz="2599">
                  <a:solidFill>
                    <a:srgbClr val="000000"/>
                  </a:solidFill>
                  <a:latin typeface="Rubik"/>
                </a:rPr>
                <a:t>With index on </a:t>
              </a:r>
              <a:r>
                <a:rPr lang="en-US" sz="2599">
                  <a:solidFill>
                    <a:srgbClr val="7C2714"/>
                  </a:solidFill>
                  <a:latin typeface="Rubik Bold"/>
                </a:rPr>
                <a:t>User</a:t>
              </a:r>
              <a:r>
                <a:rPr lang="en-US" sz="2599">
                  <a:solidFill>
                    <a:srgbClr val="000000"/>
                  </a:solidFill>
                  <a:latin typeface="Rubik"/>
                </a:rPr>
                <a:t> and </a:t>
              </a:r>
              <a:r>
                <a:rPr lang="en-US" sz="2599">
                  <a:solidFill>
                    <a:srgbClr val="7C2714"/>
                  </a:solidFill>
                  <a:latin typeface="Rubik Bold"/>
                </a:rPr>
                <a:t>RID</a:t>
              </a:r>
              <a:r>
                <a:rPr lang="en-US" sz="2599">
                  <a:solidFill>
                    <a:srgbClr val="000000"/>
                  </a:solidFill>
                  <a:latin typeface="Rubik"/>
                </a:rPr>
                <a:t>:</a:t>
              </a:r>
            </a:p>
            <a:p>
              <a:pPr marL="561339" indent="-280669" lvl="1">
                <a:lnSpc>
                  <a:spcPts val="3379"/>
                </a:lnSpc>
                <a:buFont typeface="Arial"/>
                <a:buChar char="•"/>
              </a:pPr>
              <a:r>
                <a:rPr lang="en-US" sz="2599">
                  <a:solidFill>
                    <a:srgbClr val="000000"/>
                  </a:solidFill>
                  <a:latin typeface="Rubik"/>
                </a:rPr>
                <a:t>Execution Time:  6</a:t>
              </a:r>
            </a:p>
            <a:p>
              <a:pPr marL="561339" indent="-280669" lvl="1">
                <a:lnSpc>
                  <a:spcPts val="3379"/>
                </a:lnSpc>
                <a:buFont typeface="Arial"/>
                <a:buChar char="•"/>
              </a:pPr>
              <a:r>
                <a:rPr lang="en-US" sz="2599">
                  <a:solidFill>
                    <a:srgbClr val="000000"/>
                  </a:solidFill>
                  <a:latin typeface="Rubik"/>
                </a:rPr>
                <a:t> Keys Examined:  5</a:t>
              </a:r>
            </a:p>
            <a:p>
              <a:pPr marL="561339" indent="-280669" lvl="1">
                <a:lnSpc>
                  <a:spcPts val="3379"/>
                </a:lnSpc>
                <a:buFont typeface="Arial"/>
                <a:buChar char="•"/>
              </a:pPr>
              <a:r>
                <a:rPr lang="en-US" sz="2599">
                  <a:solidFill>
                    <a:srgbClr val="000000"/>
                  </a:solidFill>
                  <a:latin typeface="Rubik"/>
                </a:rPr>
                <a:t>Docs Examined:   5</a:t>
              </a:r>
            </a:p>
          </p:txBody>
        </p:sp>
      </p:grpSp>
      <p:grpSp>
        <p:nvGrpSpPr>
          <p:cNvPr name="Group 12" id="12"/>
          <p:cNvGrpSpPr/>
          <p:nvPr/>
        </p:nvGrpSpPr>
        <p:grpSpPr>
          <a:xfrm rot="0">
            <a:off x="449960" y="4509458"/>
            <a:ext cx="9295720" cy="2172335"/>
            <a:chOff x="0" y="0"/>
            <a:chExt cx="12394294" cy="2896447"/>
          </a:xfrm>
        </p:grpSpPr>
        <p:sp>
          <p:nvSpPr>
            <p:cNvPr name="TextBox 13" id="13"/>
            <p:cNvSpPr txBox="true"/>
            <p:nvPr/>
          </p:nvSpPr>
          <p:spPr>
            <a:xfrm rot="0">
              <a:off x="8531" y="625898"/>
              <a:ext cx="6004665" cy="2270548"/>
            </a:xfrm>
            <a:prstGeom prst="rect">
              <a:avLst/>
            </a:prstGeom>
          </p:spPr>
          <p:txBody>
            <a:bodyPr anchor="t" rtlCol="false" tIns="0" lIns="0" bIns="0" rIns="0">
              <a:spAutoFit/>
            </a:bodyPr>
            <a:lstStyle/>
            <a:p>
              <a:pPr>
                <a:lnSpc>
                  <a:spcPts val="3379"/>
                </a:lnSpc>
              </a:pPr>
              <a:r>
                <a:rPr lang="en-US" sz="2599">
                  <a:solidFill>
                    <a:srgbClr val="000000"/>
                  </a:solidFill>
                  <a:latin typeface="Rubik"/>
                </a:rPr>
                <a:t>Without index:</a:t>
              </a:r>
            </a:p>
            <a:p>
              <a:pPr marL="561339" indent="-280669" lvl="1">
                <a:lnSpc>
                  <a:spcPts val="3379"/>
                </a:lnSpc>
                <a:buFont typeface="Arial"/>
                <a:buChar char="•"/>
              </a:pPr>
              <a:r>
                <a:rPr lang="en-US" sz="2599">
                  <a:solidFill>
                    <a:srgbClr val="000000"/>
                  </a:solidFill>
                  <a:latin typeface="Rubik"/>
                </a:rPr>
                <a:t>Execution Time:  946</a:t>
              </a:r>
            </a:p>
            <a:p>
              <a:pPr marL="561339" indent="-280669" lvl="1">
                <a:lnSpc>
                  <a:spcPts val="3379"/>
                </a:lnSpc>
                <a:buFont typeface="Arial"/>
                <a:buChar char="•"/>
              </a:pPr>
              <a:r>
                <a:rPr lang="en-US" sz="2599">
                  <a:solidFill>
                    <a:srgbClr val="000000"/>
                  </a:solidFill>
                  <a:latin typeface="Rubik"/>
                </a:rPr>
                <a:t> Keys Examined:  602701</a:t>
              </a:r>
            </a:p>
            <a:p>
              <a:pPr marL="561339" indent="-280669" lvl="1">
                <a:lnSpc>
                  <a:spcPts val="3379"/>
                </a:lnSpc>
                <a:buFont typeface="Arial"/>
                <a:buChar char="•"/>
              </a:pPr>
              <a:r>
                <a:rPr lang="en-US" sz="2599">
                  <a:solidFill>
                    <a:srgbClr val="000000"/>
                  </a:solidFill>
                  <a:latin typeface="Rubik"/>
                </a:rPr>
                <a:t>Docs Examined:   602701</a:t>
              </a:r>
            </a:p>
          </p:txBody>
        </p:sp>
        <p:sp>
          <p:nvSpPr>
            <p:cNvPr name="TextBox 14" id="14"/>
            <p:cNvSpPr txBox="true"/>
            <p:nvPr/>
          </p:nvSpPr>
          <p:spPr>
            <a:xfrm rot="0">
              <a:off x="6050012" y="625898"/>
              <a:ext cx="6296126" cy="2270548"/>
            </a:xfrm>
            <a:prstGeom prst="rect">
              <a:avLst/>
            </a:prstGeom>
          </p:spPr>
          <p:txBody>
            <a:bodyPr anchor="t" rtlCol="false" tIns="0" lIns="0" bIns="0" rIns="0">
              <a:spAutoFit/>
            </a:bodyPr>
            <a:lstStyle/>
            <a:p>
              <a:pPr>
                <a:lnSpc>
                  <a:spcPts val="3379"/>
                </a:lnSpc>
              </a:pPr>
              <a:r>
                <a:rPr lang="en-US" sz="2599">
                  <a:solidFill>
                    <a:srgbClr val="000000"/>
                  </a:solidFill>
                  <a:latin typeface="Rubik"/>
                </a:rPr>
                <a:t>With index on </a:t>
              </a:r>
              <a:r>
                <a:rPr lang="en-US" sz="2599">
                  <a:solidFill>
                    <a:srgbClr val="7C2714"/>
                  </a:solidFill>
                  <a:latin typeface="Rubik Bold"/>
                </a:rPr>
                <a:t>RID </a:t>
              </a:r>
              <a:r>
                <a:rPr lang="en-US" sz="2599">
                  <a:solidFill>
                    <a:srgbClr val="000000"/>
                  </a:solidFill>
                  <a:latin typeface="Rubik"/>
                </a:rPr>
                <a:t>and</a:t>
              </a:r>
              <a:r>
                <a:rPr lang="en-US" sz="2599">
                  <a:solidFill>
                    <a:srgbClr val="7C2714"/>
                  </a:solidFill>
                  <a:latin typeface="Rubik Bold"/>
                </a:rPr>
                <a:t> cDATE</a:t>
              </a:r>
              <a:r>
                <a:rPr lang="en-US" sz="2599">
                  <a:solidFill>
                    <a:srgbClr val="000000"/>
                  </a:solidFill>
                  <a:latin typeface="Rubik"/>
                </a:rPr>
                <a:t>:</a:t>
              </a:r>
            </a:p>
            <a:p>
              <a:pPr marL="561339" indent="-280669" lvl="1">
                <a:lnSpc>
                  <a:spcPts val="3379"/>
                </a:lnSpc>
                <a:buFont typeface="Arial"/>
                <a:buChar char="•"/>
              </a:pPr>
              <a:r>
                <a:rPr lang="en-US" sz="2599">
                  <a:solidFill>
                    <a:srgbClr val="000000"/>
                  </a:solidFill>
                  <a:latin typeface="Rubik"/>
                </a:rPr>
                <a:t>Execution Time:  0</a:t>
              </a:r>
            </a:p>
            <a:p>
              <a:pPr marL="561339" indent="-280669" lvl="1">
                <a:lnSpc>
                  <a:spcPts val="3379"/>
                </a:lnSpc>
                <a:buFont typeface="Arial"/>
                <a:buChar char="•"/>
              </a:pPr>
              <a:r>
                <a:rPr lang="en-US" sz="2599">
                  <a:solidFill>
                    <a:srgbClr val="000000"/>
                  </a:solidFill>
                  <a:latin typeface="Rubik"/>
                </a:rPr>
                <a:t> Keys Examined:  20</a:t>
              </a:r>
            </a:p>
            <a:p>
              <a:pPr marL="561339" indent="-280669" lvl="1">
                <a:lnSpc>
                  <a:spcPts val="3379"/>
                </a:lnSpc>
                <a:buFont typeface="Arial"/>
                <a:buChar char="•"/>
              </a:pPr>
              <a:r>
                <a:rPr lang="en-US" sz="2599">
                  <a:solidFill>
                    <a:srgbClr val="000000"/>
                  </a:solidFill>
                  <a:latin typeface="Rubik"/>
                </a:rPr>
                <a:t>Docs Examined:   20</a:t>
              </a:r>
            </a:p>
          </p:txBody>
        </p:sp>
        <p:sp>
          <p:nvSpPr>
            <p:cNvPr name="TextBox 15" id="15"/>
            <p:cNvSpPr txBox="true"/>
            <p:nvPr/>
          </p:nvSpPr>
          <p:spPr>
            <a:xfrm rot="0">
              <a:off x="0" y="-28575"/>
              <a:ext cx="12394294" cy="556048"/>
            </a:xfrm>
            <a:prstGeom prst="rect">
              <a:avLst/>
            </a:prstGeom>
          </p:spPr>
          <p:txBody>
            <a:bodyPr anchor="t" rtlCol="false" tIns="0" lIns="0" bIns="0" rIns="0">
              <a:spAutoFit/>
            </a:bodyPr>
            <a:lstStyle/>
            <a:p>
              <a:pPr algn="ctr">
                <a:lnSpc>
                  <a:spcPts val="3379"/>
                </a:lnSpc>
                <a:spcBef>
                  <a:spcPct val="0"/>
                </a:spcBef>
              </a:pPr>
              <a:r>
                <a:rPr lang="en-US" sz="2599">
                  <a:solidFill>
                    <a:srgbClr val="000000"/>
                  </a:solidFill>
                  <a:latin typeface="Rubik Bold"/>
                </a:rPr>
                <a:t>Most Busy Hours</a:t>
              </a:r>
            </a:p>
          </p:txBody>
        </p:sp>
      </p:grpSp>
      <p:grpSp>
        <p:nvGrpSpPr>
          <p:cNvPr name="Group 16" id="16"/>
          <p:cNvGrpSpPr/>
          <p:nvPr/>
        </p:nvGrpSpPr>
        <p:grpSpPr>
          <a:xfrm rot="0">
            <a:off x="-546548" y="-791085"/>
            <a:ext cx="4114800" cy="5375516"/>
            <a:chOff x="0" y="0"/>
            <a:chExt cx="5486400" cy="7167354"/>
          </a:xfrm>
        </p:grpSpPr>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00000">
              <a:off x="-278551" y="558482"/>
              <a:ext cx="6043502" cy="5486400"/>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7168031">
              <a:off x="-682870" y="2561848"/>
              <a:ext cx="7077604" cy="2043658"/>
            </a:xfrm>
            <a:prstGeom prst="rect">
              <a:avLst/>
            </a:prstGeom>
          </p:spPr>
        </p:pic>
      </p:grpSp>
      <p:pic>
        <p:nvPicPr>
          <p:cNvPr name="Picture 19" id="1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0528260">
            <a:off x="-1908342" y="8503747"/>
            <a:ext cx="4716604" cy="4114800"/>
          </a:xfrm>
          <a:prstGeom prst="rect">
            <a:avLst/>
          </a:prstGeom>
        </p:spPr>
      </p:pic>
      <p:grpSp>
        <p:nvGrpSpPr>
          <p:cNvPr name="Group 20" id="20"/>
          <p:cNvGrpSpPr/>
          <p:nvPr/>
        </p:nvGrpSpPr>
        <p:grpSpPr>
          <a:xfrm rot="0">
            <a:off x="9481266" y="6476030"/>
            <a:ext cx="8356774" cy="2172335"/>
            <a:chOff x="0" y="0"/>
            <a:chExt cx="11142365" cy="2896447"/>
          </a:xfrm>
        </p:grpSpPr>
        <p:sp>
          <p:nvSpPr>
            <p:cNvPr name="TextBox 21" id="21"/>
            <p:cNvSpPr txBox="true"/>
            <p:nvPr/>
          </p:nvSpPr>
          <p:spPr>
            <a:xfrm rot="0">
              <a:off x="0" y="625898"/>
              <a:ext cx="5833864" cy="2270548"/>
            </a:xfrm>
            <a:prstGeom prst="rect">
              <a:avLst/>
            </a:prstGeom>
          </p:spPr>
          <p:txBody>
            <a:bodyPr anchor="t" rtlCol="false" tIns="0" lIns="0" bIns="0" rIns="0">
              <a:spAutoFit/>
            </a:bodyPr>
            <a:lstStyle/>
            <a:p>
              <a:pPr>
                <a:lnSpc>
                  <a:spcPts val="3379"/>
                </a:lnSpc>
              </a:pPr>
              <a:r>
                <a:rPr lang="en-US" sz="2599">
                  <a:solidFill>
                    <a:srgbClr val="000000"/>
                  </a:solidFill>
                  <a:latin typeface="Rubik"/>
                </a:rPr>
                <a:t>Without index:</a:t>
              </a:r>
            </a:p>
            <a:p>
              <a:pPr marL="561339" indent="-280669" lvl="1">
                <a:lnSpc>
                  <a:spcPts val="3379"/>
                </a:lnSpc>
                <a:buFont typeface="Arial"/>
                <a:buChar char="•"/>
              </a:pPr>
              <a:r>
                <a:rPr lang="en-US" sz="2599">
                  <a:solidFill>
                    <a:srgbClr val="000000"/>
                  </a:solidFill>
                  <a:latin typeface="Rubik"/>
                </a:rPr>
                <a:t>Execution Time:  1158</a:t>
              </a:r>
            </a:p>
            <a:p>
              <a:pPr marL="561339" indent="-280669" lvl="1">
                <a:lnSpc>
                  <a:spcPts val="3379"/>
                </a:lnSpc>
                <a:buFont typeface="Arial"/>
                <a:buChar char="•"/>
              </a:pPr>
              <a:r>
                <a:rPr lang="en-US" sz="2599">
                  <a:solidFill>
                    <a:srgbClr val="000000"/>
                  </a:solidFill>
                  <a:latin typeface="Rubik"/>
                </a:rPr>
                <a:t> Keys Examined:  602701</a:t>
              </a:r>
            </a:p>
            <a:p>
              <a:pPr marL="561339" indent="-280669" lvl="1">
                <a:lnSpc>
                  <a:spcPts val="3379"/>
                </a:lnSpc>
                <a:buFont typeface="Arial"/>
                <a:buChar char="•"/>
              </a:pPr>
              <a:r>
                <a:rPr lang="en-US" sz="2599">
                  <a:solidFill>
                    <a:srgbClr val="000000"/>
                  </a:solidFill>
                  <a:latin typeface="Rubik"/>
                </a:rPr>
                <a:t>Docs Examined:   602701</a:t>
              </a:r>
            </a:p>
          </p:txBody>
        </p:sp>
        <p:sp>
          <p:nvSpPr>
            <p:cNvPr name="TextBox 22" id="22"/>
            <p:cNvSpPr txBox="true"/>
            <p:nvPr/>
          </p:nvSpPr>
          <p:spPr>
            <a:xfrm rot="0">
              <a:off x="5871964" y="625898"/>
              <a:ext cx="5270401" cy="2270548"/>
            </a:xfrm>
            <a:prstGeom prst="rect">
              <a:avLst/>
            </a:prstGeom>
          </p:spPr>
          <p:txBody>
            <a:bodyPr anchor="t" rtlCol="false" tIns="0" lIns="0" bIns="0" rIns="0">
              <a:spAutoFit/>
            </a:bodyPr>
            <a:lstStyle/>
            <a:p>
              <a:pPr>
                <a:lnSpc>
                  <a:spcPts val="3379"/>
                </a:lnSpc>
              </a:pPr>
              <a:r>
                <a:rPr lang="en-US" sz="2599">
                  <a:solidFill>
                    <a:srgbClr val="000000"/>
                  </a:solidFill>
                  <a:latin typeface="Rubik"/>
                </a:rPr>
                <a:t>With index on </a:t>
              </a:r>
              <a:r>
                <a:rPr lang="en-US" sz="2599">
                  <a:solidFill>
                    <a:srgbClr val="7C2714"/>
                  </a:solidFill>
                  <a:latin typeface="Rubik Bold"/>
                </a:rPr>
                <a:t>Zipcode</a:t>
              </a:r>
              <a:r>
                <a:rPr lang="en-US" sz="2599">
                  <a:solidFill>
                    <a:srgbClr val="000000"/>
                  </a:solidFill>
                  <a:latin typeface="Rubik"/>
                </a:rPr>
                <a:t>:</a:t>
              </a:r>
            </a:p>
            <a:p>
              <a:pPr marL="561339" indent="-280669" lvl="1">
                <a:lnSpc>
                  <a:spcPts val="3379"/>
                </a:lnSpc>
                <a:buFont typeface="Arial"/>
                <a:buChar char="•"/>
              </a:pPr>
              <a:r>
                <a:rPr lang="en-US" sz="2599">
                  <a:solidFill>
                    <a:srgbClr val="000000"/>
                  </a:solidFill>
                  <a:latin typeface="Rubik"/>
                </a:rPr>
                <a:t>Execution Time:  27</a:t>
              </a:r>
            </a:p>
            <a:p>
              <a:pPr marL="561339" indent="-280669" lvl="1">
                <a:lnSpc>
                  <a:spcPts val="3379"/>
                </a:lnSpc>
                <a:buFont typeface="Arial"/>
                <a:buChar char="•"/>
              </a:pPr>
              <a:r>
                <a:rPr lang="en-US" sz="2599">
                  <a:solidFill>
                    <a:srgbClr val="000000"/>
                  </a:solidFill>
                  <a:latin typeface="Rubik"/>
                </a:rPr>
                <a:t> Keys Examined:  1729</a:t>
              </a:r>
            </a:p>
            <a:p>
              <a:pPr marL="561339" indent="-280669" lvl="1">
                <a:lnSpc>
                  <a:spcPts val="3379"/>
                </a:lnSpc>
                <a:buFont typeface="Arial"/>
                <a:buChar char="•"/>
              </a:pPr>
              <a:r>
                <a:rPr lang="en-US" sz="2599">
                  <a:solidFill>
                    <a:srgbClr val="000000"/>
                  </a:solidFill>
                  <a:latin typeface="Rubik"/>
                </a:rPr>
                <a:t>Docs Examined:   1729</a:t>
              </a:r>
            </a:p>
          </p:txBody>
        </p:sp>
        <p:sp>
          <p:nvSpPr>
            <p:cNvPr name="TextBox 23" id="23"/>
            <p:cNvSpPr txBox="true"/>
            <p:nvPr/>
          </p:nvSpPr>
          <p:spPr>
            <a:xfrm rot="0">
              <a:off x="0" y="-28575"/>
              <a:ext cx="11142365" cy="556048"/>
            </a:xfrm>
            <a:prstGeom prst="rect">
              <a:avLst/>
            </a:prstGeom>
          </p:spPr>
          <p:txBody>
            <a:bodyPr anchor="t" rtlCol="false" tIns="0" lIns="0" bIns="0" rIns="0">
              <a:spAutoFit/>
            </a:bodyPr>
            <a:lstStyle/>
            <a:p>
              <a:pPr algn="ctr">
                <a:lnSpc>
                  <a:spcPts val="3379"/>
                </a:lnSpc>
                <a:spcBef>
                  <a:spcPct val="0"/>
                </a:spcBef>
              </a:pPr>
              <a:r>
                <a:rPr lang="en-US" sz="2599">
                  <a:solidFill>
                    <a:srgbClr val="000000"/>
                  </a:solidFill>
                  <a:latin typeface="Rubik Bold"/>
                </a:rPr>
                <a:t>Faster Restaurant by Zipcode</a:t>
              </a:r>
              <a:r>
                <a:rPr lang="en-US" sz="2599">
                  <a:solidFill>
                    <a:srgbClr val="000000"/>
                  </a:solidFill>
                  <a:latin typeface="Rubik Bold"/>
                </a:rPr>
                <a:t> </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pic>
        <p:nvPicPr>
          <p:cNvPr name="Picture 3" id="3"/>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401973" y="5645091"/>
            <a:ext cx="3790777" cy="4546659"/>
          </a:xfrm>
          <a:prstGeom prst="rect">
            <a:avLst/>
          </a:prstGeom>
        </p:spPr>
      </p:pic>
      <p:pic>
        <p:nvPicPr>
          <p:cNvPr name="Picture 4" id="4"/>
          <p:cNvPicPr>
            <a:picLocks noChangeAspect="true"/>
          </p:cNvPicPr>
          <p:nvPr/>
        </p:nvPicPr>
        <p:blipFill>
          <a:blip r:embed="rId6">
            <a:alphaModFix amt="19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34572" y="236998"/>
            <a:ext cx="1897656" cy="3110911"/>
          </a:xfrm>
          <a:prstGeom prst="rect">
            <a:avLst/>
          </a:prstGeom>
        </p:spPr>
      </p:pic>
      <p:grpSp>
        <p:nvGrpSpPr>
          <p:cNvPr name="Group 5" id="5"/>
          <p:cNvGrpSpPr/>
          <p:nvPr/>
        </p:nvGrpSpPr>
        <p:grpSpPr>
          <a:xfrm rot="0">
            <a:off x="2223996" y="2675761"/>
            <a:ext cx="13840008" cy="4956998"/>
            <a:chOff x="0" y="0"/>
            <a:chExt cx="18453344" cy="6609330"/>
          </a:xfrm>
        </p:grpSpPr>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0"/>
              <a:ext cx="6569331" cy="6606614"/>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881312" y="0"/>
              <a:ext cx="6572032" cy="6609330"/>
            </a:xfrm>
            <a:prstGeom prst="rect">
              <a:avLst/>
            </a:prstGeom>
          </p:spPr>
        </p:pic>
        <p:sp>
          <p:nvSpPr>
            <p:cNvPr name="AutoShape 8" id="8"/>
            <p:cNvSpPr/>
            <p:nvPr/>
          </p:nvSpPr>
          <p:spPr>
            <a:xfrm rot="878">
              <a:off x="6569331" y="3278586"/>
              <a:ext cx="5311981" cy="0"/>
            </a:xfrm>
            <a:prstGeom prst="line">
              <a:avLst/>
            </a:prstGeom>
            <a:ln cap="flat" w="50800">
              <a:solidFill>
                <a:srgbClr val="000000"/>
              </a:solidFill>
              <a:prstDash val="solid"/>
              <a:headEnd type="none" len="sm" w="sm"/>
              <a:tailEnd type="arrow" len="sm" w="med"/>
            </a:ln>
          </p:spPr>
        </p:sp>
        <p:sp>
          <p:nvSpPr>
            <p:cNvPr name="TextBox 9" id="9"/>
            <p:cNvSpPr txBox="true"/>
            <p:nvPr/>
          </p:nvSpPr>
          <p:spPr>
            <a:xfrm rot="0">
              <a:off x="2147646" y="2569396"/>
              <a:ext cx="2274039" cy="751628"/>
            </a:xfrm>
            <a:prstGeom prst="rect">
              <a:avLst/>
            </a:prstGeom>
          </p:spPr>
          <p:txBody>
            <a:bodyPr anchor="t" rtlCol="false" tIns="0" lIns="0" bIns="0" rIns="0">
              <a:spAutoFit/>
            </a:bodyPr>
            <a:lstStyle/>
            <a:p>
              <a:pPr algn="ctr">
                <a:lnSpc>
                  <a:spcPts val="4759"/>
                </a:lnSpc>
              </a:pPr>
              <a:r>
                <a:rPr lang="en-US" sz="3399">
                  <a:solidFill>
                    <a:srgbClr val="FFF4EA"/>
                  </a:solidFill>
                  <a:latin typeface="Open Sans Extra Bold"/>
                </a:rPr>
                <a:t>User</a:t>
              </a:r>
            </a:p>
          </p:txBody>
        </p:sp>
        <p:sp>
          <p:nvSpPr>
            <p:cNvPr name="TextBox 10" id="10"/>
            <p:cNvSpPr txBox="true"/>
            <p:nvPr/>
          </p:nvSpPr>
          <p:spPr>
            <a:xfrm rot="0">
              <a:off x="782302" y="3356498"/>
              <a:ext cx="5004728" cy="614045"/>
            </a:xfrm>
            <a:prstGeom prst="rect">
              <a:avLst/>
            </a:prstGeom>
          </p:spPr>
          <p:txBody>
            <a:bodyPr anchor="t" rtlCol="false" tIns="0" lIns="0" bIns="0" rIns="0">
              <a:spAutoFit/>
            </a:bodyPr>
            <a:lstStyle/>
            <a:p>
              <a:pPr algn="ctr">
                <a:lnSpc>
                  <a:spcPts val="3900"/>
                </a:lnSpc>
              </a:pPr>
              <a:r>
                <a:rPr lang="en-US" sz="2600">
                  <a:solidFill>
                    <a:srgbClr val="FFF4EA"/>
                  </a:solidFill>
                  <a:latin typeface="Rubik"/>
                </a:rPr>
                <a:t>username</a:t>
              </a:r>
            </a:p>
          </p:txBody>
        </p:sp>
        <p:sp>
          <p:nvSpPr>
            <p:cNvPr name="TextBox 11" id="11"/>
            <p:cNvSpPr txBox="true"/>
            <p:nvPr/>
          </p:nvSpPr>
          <p:spPr>
            <a:xfrm rot="0">
              <a:off x="12949190" y="1903070"/>
              <a:ext cx="4436276" cy="751628"/>
            </a:xfrm>
            <a:prstGeom prst="rect">
              <a:avLst/>
            </a:prstGeom>
          </p:spPr>
          <p:txBody>
            <a:bodyPr anchor="t" rtlCol="false" tIns="0" lIns="0" bIns="0" rIns="0">
              <a:spAutoFit/>
            </a:bodyPr>
            <a:lstStyle/>
            <a:p>
              <a:pPr algn="ctr">
                <a:lnSpc>
                  <a:spcPts val="4759"/>
                </a:lnSpc>
              </a:pPr>
              <a:r>
                <a:rPr lang="en-US" sz="3399">
                  <a:solidFill>
                    <a:srgbClr val="FFF4EA"/>
                  </a:solidFill>
                  <a:latin typeface="Open Sans Extra Bold"/>
                </a:rPr>
                <a:t>Restaurant</a:t>
              </a:r>
            </a:p>
          </p:txBody>
        </p:sp>
        <p:sp>
          <p:nvSpPr>
            <p:cNvPr name="TextBox 12" id="12"/>
            <p:cNvSpPr txBox="true"/>
            <p:nvPr/>
          </p:nvSpPr>
          <p:spPr>
            <a:xfrm rot="0">
              <a:off x="12664964" y="2930625"/>
              <a:ext cx="5004728" cy="1706245"/>
            </a:xfrm>
            <a:prstGeom prst="rect">
              <a:avLst/>
            </a:prstGeom>
          </p:spPr>
          <p:txBody>
            <a:bodyPr anchor="t" rtlCol="false" tIns="0" lIns="0" bIns="0" rIns="0">
              <a:spAutoFit/>
            </a:bodyPr>
            <a:lstStyle/>
            <a:p>
              <a:pPr algn="ctr">
                <a:lnSpc>
                  <a:spcPts val="3900"/>
                </a:lnSpc>
              </a:pPr>
              <a:r>
                <a:rPr lang="en-US" sz="2600">
                  <a:solidFill>
                    <a:srgbClr val="FFF4EA"/>
                  </a:solidFill>
                  <a:latin typeface="Rubik"/>
                </a:rPr>
                <a:t>name</a:t>
              </a:r>
            </a:p>
            <a:p>
              <a:pPr algn="ctr">
                <a:lnSpc>
                  <a:spcPts val="2600"/>
                </a:lnSpc>
              </a:pPr>
              <a:r>
                <a:rPr lang="en-US" sz="2600">
                  <a:solidFill>
                    <a:srgbClr val="FFF4EA"/>
                  </a:solidFill>
                  <a:latin typeface="Rubik"/>
                </a:rPr>
                <a:t>id</a:t>
              </a:r>
            </a:p>
            <a:p>
              <a:pPr algn="ctr">
                <a:lnSpc>
                  <a:spcPts val="3900"/>
                </a:lnSpc>
              </a:pPr>
              <a:r>
                <a:rPr lang="en-US" sz="2600">
                  <a:solidFill>
                    <a:srgbClr val="FFF4EA"/>
                  </a:solidFill>
                  <a:latin typeface="Rubik"/>
                </a:rPr>
                <a:t>zipcode</a:t>
              </a:r>
            </a:p>
          </p:txBody>
        </p:sp>
        <p:sp>
          <p:nvSpPr>
            <p:cNvPr name="TextBox 13" id="13"/>
            <p:cNvSpPr txBox="true"/>
            <p:nvPr/>
          </p:nvSpPr>
          <p:spPr>
            <a:xfrm rot="0">
              <a:off x="8088302" y="2491754"/>
              <a:ext cx="2274039" cy="751628"/>
            </a:xfrm>
            <a:prstGeom prst="rect">
              <a:avLst/>
            </a:prstGeom>
          </p:spPr>
          <p:txBody>
            <a:bodyPr anchor="t" rtlCol="false" tIns="0" lIns="0" bIns="0" rIns="0">
              <a:spAutoFit/>
            </a:bodyPr>
            <a:lstStyle/>
            <a:p>
              <a:pPr algn="ctr">
                <a:lnSpc>
                  <a:spcPts val="4759"/>
                </a:lnSpc>
              </a:pPr>
              <a:r>
                <a:rPr lang="en-US" sz="3399">
                  <a:solidFill>
                    <a:srgbClr val="7C2714"/>
                  </a:solidFill>
                  <a:latin typeface="Open Sans Extra Bold"/>
                </a:rPr>
                <a:t>RATED</a:t>
              </a:r>
            </a:p>
          </p:txBody>
        </p:sp>
        <p:sp>
          <p:nvSpPr>
            <p:cNvPr name="TextBox 14" id="14"/>
            <p:cNvSpPr txBox="true"/>
            <p:nvPr/>
          </p:nvSpPr>
          <p:spPr>
            <a:xfrm rot="0">
              <a:off x="6722958" y="3397389"/>
              <a:ext cx="5004728" cy="1155912"/>
            </a:xfrm>
            <a:prstGeom prst="rect">
              <a:avLst/>
            </a:prstGeom>
          </p:spPr>
          <p:txBody>
            <a:bodyPr anchor="t" rtlCol="false" tIns="0" lIns="0" bIns="0" rIns="0">
              <a:spAutoFit/>
            </a:bodyPr>
            <a:lstStyle/>
            <a:p>
              <a:pPr algn="ctr">
                <a:lnSpc>
                  <a:spcPts val="3900"/>
                </a:lnSpc>
              </a:pPr>
              <a:r>
                <a:rPr lang="en-US" sz="2600">
                  <a:solidFill>
                    <a:srgbClr val="7C2714"/>
                  </a:solidFill>
                  <a:latin typeface="Rubik"/>
                </a:rPr>
                <a:t>mark</a:t>
              </a:r>
            </a:p>
            <a:p>
              <a:pPr algn="ctr">
                <a:lnSpc>
                  <a:spcPts val="2600"/>
                </a:lnSpc>
              </a:pPr>
              <a:r>
                <a:rPr lang="en-US" sz="2600">
                  <a:solidFill>
                    <a:srgbClr val="7C2714"/>
                  </a:solidFill>
                  <a:latin typeface="Rubik"/>
                </a:rPr>
                <a:t>comment</a:t>
              </a:r>
            </a:p>
          </p:txBody>
        </p:sp>
      </p:grpSp>
      <p:pic>
        <p:nvPicPr>
          <p:cNvPr name="Picture 15" id="15"/>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6621312">
            <a:off x="1888352" y="3017149"/>
            <a:ext cx="1462073" cy="988953"/>
          </a:xfrm>
          <a:prstGeom prst="rect">
            <a:avLst/>
          </a:prstGeom>
        </p:spPr>
      </p:pic>
      <p:pic>
        <p:nvPicPr>
          <p:cNvPr name="Picture 16" id="16"/>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5763359" y="1828688"/>
            <a:ext cx="300645" cy="601290"/>
          </a:xfrm>
          <a:prstGeom prst="rect">
            <a:avLst/>
          </a:prstGeom>
        </p:spPr>
      </p:pic>
      <p:pic>
        <p:nvPicPr>
          <p:cNvPr name="Picture 17" id="17"/>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529666" y="7666929"/>
            <a:ext cx="5788082" cy="4114800"/>
          </a:xfrm>
          <a:prstGeom prst="rect">
            <a:avLst/>
          </a:prstGeom>
        </p:spPr>
      </p:pic>
      <p:pic>
        <p:nvPicPr>
          <p:cNvPr name="Picture 18" id="1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2007017" y="7401298"/>
            <a:ext cx="612372" cy="1224744"/>
          </a:xfrm>
          <a:prstGeom prst="rect">
            <a:avLst/>
          </a:prstGeom>
        </p:spPr>
      </p:pic>
      <p:pic>
        <p:nvPicPr>
          <p:cNvPr name="Picture 19" id="19"/>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5913681" y="-1684823"/>
            <a:ext cx="4054948" cy="4114800"/>
          </a:xfrm>
          <a:prstGeom prst="rect">
            <a:avLst/>
          </a:prstGeom>
        </p:spPr>
      </p:pic>
      <p:sp>
        <p:nvSpPr>
          <p:cNvPr name="TextBox 20" id="20"/>
          <p:cNvSpPr txBox="true"/>
          <p:nvPr/>
        </p:nvSpPr>
        <p:spPr>
          <a:xfrm rot="0">
            <a:off x="1028700" y="356084"/>
            <a:ext cx="16230600" cy="1226820"/>
          </a:xfrm>
          <a:prstGeom prst="rect">
            <a:avLst/>
          </a:prstGeom>
        </p:spPr>
        <p:txBody>
          <a:bodyPr anchor="t" rtlCol="false" tIns="0" lIns="0" bIns="0" rIns="0">
            <a:spAutoFit/>
          </a:bodyPr>
          <a:lstStyle/>
          <a:p>
            <a:pPr algn="ctr">
              <a:lnSpc>
                <a:spcPts val="10080"/>
              </a:lnSpc>
            </a:pPr>
            <a:r>
              <a:rPr lang="en-US" sz="7200">
                <a:solidFill>
                  <a:srgbClr val="7C2714"/>
                </a:solidFill>
                <a:latin typeface="Open Sans Light Bold"/>
              </a:rPr>
              <a:t>Design For Neo4J</a:t>
            </a:r>
          </a:p>
        </p:txBody>
      </p:sp>
      <p:sp>
        <p:nvSpPr>
          <p:cNvPr name="TextBox 21" id="21"/>
          <p:cNvSpPr txBox="true"/>
          <p:nvPr/>
        </p:nvSpPr>
        <p:spPr>
          <a:xfrm rot="0">
            <a:off x="859227" y="3054696"/>
            <a:ext cx="2729538" cy="580390"/>
          </a:xfrm>
          <a:prstGeom prst="rect">
            <a:avLst/>
          </a:prstGeom>
        </p:spPr>
        <p:txBody>
          <a:bodyPr anchor="t" rtlCol="false" tIns="0" lIns="0" bIns="0" rIns="0">
            <a:spAutoFit/>
          </a:bodyPr>
          <a:lstStyle/>
          <a:p>
            <a:pPr algn="ctr">
              <a:lnSpc>
                <a:spcPts val="4759"/>
              </a:lnSpc>
            </a:pPr>
            <a:r>
              <a:rPr lang="en-US" sz="3399">
                <a:solidFill>
                  <a:srgbClr val="7C2714"/>
                </a:solidFill>
                <a:latin typeface="Open Sans Extra Bold"/>
              </a:rPr>
              <a:t>FOLLOW</a:t>
            </a:r>
          </a:p>
        </p:txBody>
      </p:sp>
      <p:pic>
        <p:nvPicPr>
          <p:cNvPr name="Picture 22" id="22"/>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1256377">
            <a:off x="7058556" y="6551480"/>
            <a:ext cx="4170889" cy="1699637"/>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16887" y="-1000038"/>
            <a:ext cx="4754496" cy="4114800"/>
          </a:xfrm>
          <a:prstGeom prst="rect">
            <a:avLst/>
          </a:prstGeom>
        </p:spPr>
      </p:pic>
      <p:grpSp>
        <p:nvGrpSpPr>
          <p:cNvPr name="Group 4" id="4"/>
          <p:cNvGrpSpPr/>
          <p:nvPr/>
        </p:nvGrpSpPr>
        <p:grpSpPr>
          <a:xfrm rot="0">
            <a:off x="1831886" y="1800448"/>
            <a:ext cx="6099055" cy="3972010"/>
            <a:chOff x="0" y="0"/>
            <a:chExt cx="8132073" cy="5296013"/>
          </a:xfrm>
        </p:grpSpPr>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8132073" cy="5296013"/>
            </a:xfrm>
            <a:prstGeom prst="rect">
              <a:avLst/>
            </a:prstGeom>
          </p:spPr>
        </p:pic>
        <p:pic>
          <p:nvPicPr>
            <p:cNvPr name="Picture 6" id="6"/>
            <p:cNvPicPr>
              <a:picLocks noChangeAspect="true"/>
            </p:cNvPicPr>
            <p:nvPr/>
          </p:nvPicPr>
          <p:blipFill>
            <a:blip r:embed="rId8"/>
            <a:srcRect l="8819" t="0" r="0" b="0"/>
            <a:stretch>
              <a:fillRect/>
            </a:stretch>
          </p:blipFill>
          <p:spPr>
            <a:xfrm flipH="false" flipV="false" rot="0">
              <a:off x="206967" y="998794"/>
              <a:ext cx="7718139" cy="3561346"/>
            </a:xfrm>
            <a:prstGeom prst="rect">
              <a:avLst/>
            </a:prstGeom>
          </p:spPr>
        </p:pic>
      </p:grpSp>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4901862" y="7666929"/>
            <a:ext cx="4714875" cy="4114800"/>
          </a:xfrm>
          <a:prstGeom prst="rect">
            <a:avLst/>
          </a:prstGeom>
        </p:spPr>
      </p:pic>
      <p:grpSp>
        <p:nvGrpSpPr>
          <p:cNvPr name="Group 8" id="8"/>
          <p:cNvGrpSpPr/>
          <p:nvPr/>
        </p:nvGrpSpPr>
        <p:grpSpPr>
          <a:xfrm rot="0">
            <a:off x="10609592" y="5143500"/>
            <a:ext cx="6099055" cy="3972010"/>
            <a:chOff x="0" y="0"/>
            <a:chExt cx="8132073" cy="5296013"/>
          </a:xfrm>
        </p:grpSpPr>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8132073" cy="5296013"/>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155395" y="1270630"/>
              <a:ext cx="7821283" cy="2754753"/>
            </a:xfrm>
            <a:prstGeom prst="rect">
              <a:avLst/>
            </a:prstGeom>
          </p:spPr>
        </p:pic>
      </p:grpSp>
      <p:pic>
        <p:nvPicPr>
          <p:cNvPr name="Picture 11" id="1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9144000" y="6066659"/>
            <a:ext cx="1231304" cy="556189"/>
          </a:xfrm>
          <a:prstGeom prst="rect">
            <a:avLst/>
          </a:prstGeom>
        </p:spPr>
      </p:pic>
      <p:pic>
        <p:nvPicPr>
          <p:cNvPr name="Picture 12" id="12"/>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5400000">
            <a:off x="8127607" y="4049878"/>
            <a:ext cx="530141" cy="662406"/>
          </a:xfrm>
          <a:prstGeom prst="rect">
            <a:avLst/>
          </a:prstGeom>
        </p:spPr>
      </p:pic>
      <p:pic>
        <p:nvPicPr>
          <p:cNvPr name="Picture 13" id="13"/>
          <p:cNvPicPr>
            <a:picLocks noChangeAspect="true"/>
          </p:cNvPicPr>
          <p:nvPr/>
        </p:nvPicPr>
        <p:blipFill>
          <a:blip r:embed="rId16">
            <a:alphaModFix amt="19999"/>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1994769" y="782054"/>
            <a:ext cx="5459104" cy="4114800"/>
          </a:xfrm>
          <a:prstGeom prst="rect">
            <a:avLst/>
          </a:prstGeom>
        </p:spPr>
      </p:pic>
      <p:pic>
        <p:nvPicPr>
          <p:cNvPr name="Picture 14" id="14"/>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6708647" y="4116010"/>
            <a:ext cx="612372" cy="1224744"/>
          </a:xfrm>
          <a:prstGeom prst="rect">
            <a:avLst/>
          </a:prstGeom>
        </p:spPr>
      </p:pic>
      <p:pic>
        <p:nvPicPr>
          <p:cNvPr name="Picture 15" id="15"/>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028700" y="4033780"/>
            <a:ext cx="306186" cy="612372"/>
          </a:xfrm>
          <a:prstGeom prst="rect">
            <a:avLst/>
          </a:prstGeom>
        </p:spPr>
      </p:pic>
      <p:sp>
        <p:nvSpPr>
          <p:cNvPr name="TextBox 16" id="16"/>
          <p:cNvSpPr txBox="true"/>
          <p:nvPr/>
        </p:nvSpPr>
        <p:spPr>
          <a:xfrm rot="0">
            <a:off x="1028700" y="197803"/>
            <a:ext cx="16230600" cy="1226820"/>
          </a:xfrm>
          <a:prstGeom prst="rect">
            <a:avLst/>
          </a:prstGeom>
        </p:spPr>
        <p:txBody>
          <a:bodyPr anchor="t" rtlCol="false" tIns="0" lIns="0" bIns="0" rIns="0">
            <a:spAutoFit/>
          </a:bodyPr>
          <a:lstStyle/>
          <a:p>
            <a:pPr algn="ctr">
              <a:lnSpc>
                <a:spcPts val="10080"/>
              </a:lnSpc>
            </a:pPr>
            <a:r>
              <a:rPr lang="en-US" sz="7200">
                <a:solidFill>
                  <a:srgbClr val="7C2714"/>
                </a:solidFill>
                <a:latin typeface="Open Sans Light Bold"/>
              </a:rPr>
              <a:t>Neo4J Query</a:t>
            </a:r>
          </a:p>
        </p:txBody>
      </p:sp>
      <p:grpSp>
        <p:nvGrpSpPr>
          <p:cNvPr name="Group 17" id="17"/>
          <p:cNvGrpSpPr/>
          <p:nvPr/>
        </p:nvGrpSpPr>
        <p:grpSpPr>
          <a:xfrm rot="0">
            <a:off x="8593347" y="2255040"/>
            <a:ext cx="8115300" cy="1800724"/>
            <a:chOff x="0" y="0"/>
            <a:chExt cx="10820400" cy="2400965"/>
          </a:xfrm>
        </p:grpSpPr>
        <p:sp>
          <p:nvSpPr>
            <p:cNvPr name="TextBox 18" id="18"/>
            <p:cNvSpPr txBox="true"/>
            <p:nvPr/>
          </p:nvSpPr>
          <p:spPr>
            <a:xfrm rot="0">
              <a:off x="0" y="-28575"/>
              <a:ext cx="10820400" cy="556048"/>
            </a:xfrm>
            <a:prstGeom prst="rect">
              <a:avLst/>
            </a:prstGeom>
          </p:spPr>
          <p:txBody>
            <a:bodyPr anchor="t" rtlCol="false" tIns="0" lIns="0" bIns="0" rIns="0">
              <a:spAutoFit/>
            </a:bodyPr>
            <a:lstStyle/>
            <a:p>
              <a:pPr algn="l" marL="0" indent="0" lvl="0">
                <a:lnSpc>
                  <a:spcPts val="3379"/>
                </a:lnSpc>
                <a:spcBef>
                  <a:spcPct val="0"/>
                </a:spcBef>
              </a:pPr>
              <a:r>
                <a:rPr lang="en-US" sz="2599">
                  <a:solidFill>
                    <a:srgbClr val="000000"/>
                  </a:solidFill>
                  <a:latin typeface="Rubik Bold"/>
                </a:rPr>
                <a:t>Recommend User by Follower</a:t>
              </a:r>
            </a:p>
          </p:txBody>
        </p:sp>
        <p:sp>
          <p:nvSpPr>
            <p:cNvPr name="TextBox 19" id="19"/>
            <p:cNvSpPr txBox="true"/>
            <p:nvPr/>
          </p:nvSpPr>
          <p:spPr>
            <a:xfrm rot="0">
              <a:off x="0" y="603069"/>
              <a:ext cx="10820400" cy="1797897"/>
            </a:xfrm>
            <a:prstGeom prst="rect">
              <a:avLst/>
            </a:prstGeom>
          </p:spPr>
          <p:txBody>
            <a:bodyPr anchor="t" rtlCol="false" tIns="0" lIns="0" bIns="0" rIns="0">
              <a:spAutoFit/>
            </a:bodyPr>
            <a:lstStyle/>
            <a:p>
              <a:pPr algn="just">
                <a:lnSpc>
                  <a:spcPts val="3640"/>
                </a:lnSpc>
              </a:pPr>
              <a:r>
                <a:rPr lang="en-US" sz="2600">
                  <a:solidFill>
                    <a:srgbClr val="000000"/>
                  </a:solidFill>
                  <a:latin typeface="Rubik"/>
                </a:rPr>
                <a:t>This Query in Neo4j it's useful for made-up a recommendation system that suggest new friends to follow based on the following of friends.</a:t>
              </a:r>
            </a:p>
          </p:txBody>
        </p:sp>
      </p:grpSp>
      <p:grpSp>
        <p:nvGrpSpPr>
          <p:cNvPr name="Group 20" id="20"/>
          <p:cNvGrpSpPr/>
          <p:nvPr/>
        </p:nvGrpSpPr>
        <p:grpSpPr>
          <a:xfrm rot="0">
            <a:off x="1831886" y="6382002"/>
            <a:ext cx="8115300" cy="1800724"/>
            <a:chOff x="0" y="0"/>
            <a:chExt cx="10820400" cy="2400965"/>
          </a:xfrm>
        </p:grpSpPr>
        <p:sp>
          <p:nvSpPr>
            <p:cNvPr name="TextBox 21" id="21"/>
            <p:cNvSpPr txBox="true"/>
            <p:nvPr/>
          </p:nvSpPr>
          <p:spPr>
            <a:xfrm rot="0">
              <a:off x="0" y="-28575"/>
              <a:ext cx="10820400" cy="556048"/>
            </a:xfrm>
            <a:prstGeom prst="rect">
              <a:avLst/>
            </a:prstGeom>
          </p:spPr>
          <p:txBody>
            <a:bodyPr anchor="t" rtlCol="false" tIns="0" lIns="0" bIns="0" rIns="0">
              <a:spAutoFit/>
            </a:bodyPr>
            <a:lstStyle/>
            <a:p>
              <a:pPr algn="l" marL="0" indent="0" lvl="0">
                <a:lnSpc>
                  <a:spcPts val="3379"/>
                </a:lnSpc>
                <a:spcBef>
                  <a:spcPct val="0"/>
                </a:spcBef>
              </a:pPr>
              <a:r>
                <a:rPr lang="en-US" sz="2599">
                  <a:solidFill>
                    <a:srgbClr val="000000"/>
                  </a:solidFill>
                  <a:latin typeface="Rubik Bold"/>
                </a:rPr>
                <a:t>Most Active Users</a:t>
              </a:r>
            </a:p>
          </p:txBody>
        </p:sp>
        <p:sp>
          <p:nvSpPr>
            <p:cNvPr name="TextBox 22" id="22"/>
            <p:cNvSpPr txBox="true"/>
            <p:nvPr/>
          </p:nvSpPr>
          <p:spPr>
            <a:xfrm rot="0">
              <a:off x="0" y="603069"/>
              <a:ext cx="10820400" cy="1797897"/>
            </a:xfrm>
            <a:prstGeom prst="rect">
              <a:avLst/>
            </a:prstGeom>
          </p:spPr>
          <p:txBody>
            <a:bodyPr anchor="t" rtlCol="false" tIns="0" lIns="0" bIns="0" rIns="0">
              <a:spAutoFit/>
            </a:bodyPr>
            <a:lstStyle/>
            <a:p>
              <a:pPr algn="just">
                <a:lnSpc>
                  <a:spcPts val="3640"/>
                </a:lnSpc>
              </a:pPr>
              <a:r>
                <a:rPr lang="en-US" sz="2600">
                  <a:solidFill>
                    <a:srgbClr val="000000"/>
                  </a:solidFill>
                  <a:latin typeface="Rubik"/>
                </a:rPr>
                <a:t>This Query in Neo4j it's useful to the Administrator for know the most active users, i.e the users who made the greater number of rates and comments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144000" y="6066659"/>
            <a:ext cx="1231304" cy="55618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8127607" y="4049878"/>
            <a:ext cx="530141" cy="662406"/>
          </a:xfrm>
          <a:prstGeom prst="rect">
            <a:avLst/>
          </a:prstGeom>
        </p:spPr>
      </p:pic>
      <p:grpSp>
        <p:nvGrpSpPr>
          <p:cNvPr name="Group 5" id="5"/>
          <p:cNvGrpSpPr/>
          <p:nvPr/>
        </p:nvGrpSpPr>
        <p:grpSpPr>
          <a:xfrm rot="0">
            <a:off x="1831886" y="1800448"/>
            <a:ext cx="6099055" cy="3972010"/>
            <a:chOff x="0" y="0"/>
            <a:chExt cx="8132073" cy="5296013"/>
          </a:xfrm>
        </p:grpSpPr>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0"/>
              <a:ext cx="8132073" cy="5296013"/>
            </a:xfrm>
            <a:prstGeom prst="rect">
              <a:avLst/>
            </a:prstGeom>
          </p:spPr>
        </p:pic>
        <p:pic>
          <p:nvPicPr>
            <p:cNvPr name="Picture 7" id="7"/>
            <p:cNvPicPr>
              <a:picLocks noChangeAspect="true"/>
            </p:cNvPicPr>
            <p:nvPr/>
          </p:nvPicPr>
          <p:blipFill>
            <a:blip r:embed="rId10"/>
            <a:srcRect l="0" t="0" r="0" b="0"/>
            <a:stretch>
              <a:fillRect/>
            </a:stretch>
          </p:blipFill>
          <p:spPr>
            <a:xfrm flipH="false" flipV="false" rot="0">
              <a:off x="137590" y="1451944"/>
              <a:ext cx="7856893" cy="2392125"/>
            </a:xfrm>
            <a:prstGeom prst="rect">
              <a:avLst/>
            </a:prstGeom>
          </p:spPr>
        </p:pic>
      </p:grpSp>
      <p:grpSp>
        <p:nvGrpSpPr>
          <p:cNvPr name="Group 8" id="8"/>
          <p:cNvGrpSpPr/>
          <p:nvPr/>
        </p:nvGrpSpPr>
        <p:grpSpPr>
          <a:xfrm rot="0">
            <a:off x="10609592" y="5143500"/>
            <a:ext cx="6099055" cy="3972010"/>
            <a:chOff x="0" y="0"/>
            <a:chExt cx="8132073" cy="5296013"/>
          </a:xfrm>
        </p:grpSpPr>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0"/>
              <a:ext cx="8132073" cy="5296013"/>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99075" y="1481274"/>
              <a:ext cx="7933923" cy="2875011"/>
            </a:xfrm>
            <a:prstGeom prst="rect">
              <a:avLst/>
            </a:prstGeom>
          </p:spPr>
        </p:pic>
      </p:grpSp>
      <p:sp>
        <p:nvSpPr>
          <p:cNvPr name="TextBox 11" id="11"/>
          <p:cNvSpPr txBox="true"/>
          <p:nvPr/>
        </p:nvSpPr>
        <p:spPr>
          <a:xfrm rot="0">
            <a:off x="1028700" y="197803"/>
            <a:ext cx="16230600" cy="1226820"/>
          </a:xfrm>
          <a:prstGeom prst="rect">
            <a:avLst/>
          </a:prstGeom>
        </p:spPr>
        <p:txBody>
          <a:bodyPr anchor="t" rtlCol="false" tIns="0" lIns="0" bIns="0" rIns="0">
            <a:spAutoFit/>
          </a:bodyPr>
          <a:lstStyle/>
          <a:p>
            <a:pPr algn="ctr">
              <a:lnSpc>
                <a:spcPts val="10080"/>
              </a:lnSpc>
            </a:pPr>
            <a:r>
              <a:rPr lang="en-US" sz="7200">
                <a:solidFill>
                  <a:srgbClr val="7C2714"/>
                </a:solidFill>
                <a:latin typeface="Open Sans Light Bold"/>
              </a:rPr>
              <a:t>Neo4J Query</a:t>
            </a:r>
          </a:p>
        </p:txBody>
      </p:sp>
      <p:pic>
        <p:nvPicPr>
          <p:cNvPr name="Picture 12" id="12"/>
          <p:cNvPicPr>
            <a:picLocks noChangeAspect="true"/>
          </p:cNvPicPr>
          <p:nvPr/>
        </p:nvPicPr>
        <p:blipFill>
          <a:blip r:embed="rId12">
            <a:alphaModFix amt="9999"/>
          </a:blip>
          <a:srcRect l="0" t="0" r="0" b="0"/>
          <a:stretch>
            <a:fillRect/>
          </a:stretch>
        </p:blipFill>
        <p:spPr>
          <a:xfrm flipH="false" flipV="false" rot="0">
            <a:off x="0" y="4865225"/>
            <a:ext cx="5596671" cy="5421775"/>
          </a:xfrm>
          <a:prstGeom prst="rect">
            <a:avLst/>
          </a:prstGeom>
        </p:spPr>
      </p:pic>
      <p:pic>
        <p:nvPicPr>
          <p:cNvPr name="Picture 13" id="13"/>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10705733">
            <a:off x="16242211" y="-1947084"/>
            <a:ext cx="4091579" cy="4114800"/>
          </a:xfrm>
          <a:prstGeom prst="rect">
            <a:avLst/>
          </a:prstGeom>
        </p:spPr>
      </p:pic>
      <p:pic>
        <p:nvPicPr>
          <p:cNvPr name="Picture 14" id="14"/>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6708647" y="4116010"/>
            <a:ext cx="612372" cy="1224744"/>
          </a:xfrm>
          <a:prstGeom prst="rect">
            <a:avLst/>
          </a:prstGeom>
        </p:spPr>
      </p:pic>
      <p:pic>
        <p:nvPicPr>
          <p:cNvPr name="Picture 15" id="15"/>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028700" y="4033780"/>
            <a:ext cx="306186" cy="612372"/>
          </a:xfrm>
          <a:prstGeom prst="rect">
            <a:avLst/>
          </a:prstGeom>
        </p:spPr>
      </p:pic>
      <p:pic>
        <p:nvPicPr>
          <p:cNvPr name="Picture 16" id="16"/>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5678497">
            <a:off x="-2060100" y="-1387829"/>
            <a:ext cx="4120200" cy="4114800"/>
          </a:xfrm>
          <a:prstGeom prst="rect">
            <a:avLst/>
          </a:prstGeom>
        </p:spPr>
      </p:pic>
      <p:grpSp>
        <p:nvGrpSpPr>
          <p:cNvPr name="Group 17" id="17"/>
          <p:cNvGrpSpPr/>
          <p:nvPr/>
        </p:nvGrpSpPr>
        <p:grpSpPr>
          <a:xfrm rot="0">
            <a:off x="8593347" y="2633889"/>
            <a:ext cx="8115300" cy="1343524"/>
            <a:chOff x="0" y="0"/>
            <a:chExt cx="10820400" cy="1791365"/>
          </a:xfrm>
        </p:grpSpPr>
        <p:sp>
          <p:nvSpPr>
            <p:cNvPr name="TextBox 18" id="18"/>
            <p:cNvSpPr txBox="true"/>
            <p:nvPr/>
          </p:nvSpPr>
          <p:spPr>
            <a:xfrm rot="0">
              <a:off x="0" y="-28575"/>
              <a:ext cx="10820400" cy="556048"/>
            </a:xfrm>
            <a:prstGeom prst="rect">
              <a:avLst/>
            </a:prstGeom>
          </p:spPr>
          <p:txBody>
            <a:bodyPr anchor="t" rtlCol="false" tIns="0" lIns="0" bIns="0" rIns="0">
              <a:spAutoFit/>
            </a:bodyPr>
            <a:lstStyle/>
            <a:p>
              <a:pPr algn="l" marL="0" indent="0" lvl="0">
                <a:lnSpc>
                  <a:spcPts val="3379"/>
                </a:lnSpc>
                <a:spcBef>
                  <a:spcPct val="0"/>
                </a:spcBef>
              </a:pPr>
              <a:r>
                <a:rPr lang="en-US" sz="2599">
                  <a:solidFill>
                    <a:srgbClr val="000000"/>
                  </a:solidFill>
                  <a:latin typeface="Rubik Bold"/>
                </a:rPr>
                <a:t>Influencer</a:t>
              </a:r>
            </a:p>
          </p:txBody>
        </p:sp>
        <p:sp>
          <p:nvSpPr>
            <p:cNvPr name="TextBox 19" id="19"/>
            <p:cNvSpPr txBox="true"/>
            <p:nvPr/>
          </p:nvSpPr>
          <p:spPr>
            <a:xfrm rot="0">
              <a:off x="0" y="603069"/>
              <a:ext cx="10820400" cy="1188297"/>
            </a:xfrm>
            <a:prstGeom prst="rect">
              <a:avLst/>
            </a:prstGeom>
          </p:spPr>
          <p:txBody>
            <a:bodyPr anchor="t" rtlCol="false" tIns="0" lIns="0" bIns="0" rIns="0">
              <a:spAutoFit/>
            </a:bodyPr>
            <a:lstStyle/>
            <a:p>
              <a:pPr algn="just">
                <a:lnSpc>
                  <a:spcPts val="3640"/>
                </a:lnSpc>
              </a:pPr>
              <a:r>
                <a:rPr lang="en-US" sz="2600">
                  <a:solidFill>
                    <a:srgbClr val="000000"/>
                  </a:solidFill>
                  <a:latin typeface="Rubik"/>
                </a:rPr>
                <a:t>This Query in Neo4j it's useful for made-up a recommendation system that suggest supernode.</a:t>
              </a:r>
            </a:p>
          </p:txBody>
        </p:sp>
      </p:grpSp>
      <p:grpSp>
        <p:nvGrpSpPr>
          <p:cNvPr name="Group 20" id="20"/>
          <p:cNvGrpSpPr/>
          <p:nvPr/>
        </p:nvGrpSpPr>
        <p:grpSpPr>
          <a:xfrm rot="0">
            <a:off x="1831886" y="6426033"/>
            <a:ext cx="8115300" cy="1800724"/>
            <a:chOff x="0" y="0"/>
            <a:chExt cx="10820400" cy="2400965"/>
          </a:xfrm>
        </p:grpSpPr>
        <p:sp>
          <p:nvSpPr>
            <p:cNvPr name="TextBox 21" id="21"/>
            <p:cNvSpPr txBox="true"/>
            <p:nvPr/>
          </p:nvSpPr>
          <p:spPr>
            <a:xfrm rot="0">
              <a:off x="0" y="-28575"/>
              <a:ext cx="10820400" cy="556048"/>
            </a:xfrm>
            <a:prstGeom prst="rect">
              <a:avLst/>
            </a:prstGeom>
          </p:spPr>
          <p:txBody>
            <a:bodyPr anchor="t" rtlCol="false" tIns="0" lIns="0" bIns="0" rIns="0">
              <a:spAutoFit/>
            </a:bodyPr>
            <a:lstStyle/>
            <a:p>
              <a:pPr algn="l" marL="0" indent="0" lvl="0">
                <a:lnSpc>
                  <a:spcPts val="3379"/>
                </a:lnSpc>
                <a:spcBef>
                  <a:spcPct val="0"/>
                </a:spcBef>
              </a:pPr>
              <a:r>
                <a:rPr lang="en-US" sz="2599">
                  <a:solidFill>
                    <a:srgbClr val="000000"/>
                  </a:solidFill>
                  <a:latin typeface="Rubik Bold"/>
                </a:rPr>
                <a:t>Recommend Restaurant</a:t>
              </a:r>
            </a:p>
          </p:txBody>
        </p:sp>
        <p:sp>
          <p:nvSpPr>
            <p:cNvPr name="TextBox 22" id="22"/>
            <p:cNvSpPr txBox="true"/>
            <p:nvPr/>
          </p:nvSpPr>
          <p:spPr>
            <a:xfrm rot="0">
              <a:off x="0" y="603069"/>
              <a:ext cx="10820400" cy="1797897"/>
            </a:xfrm>
            <a:prstGeom prst="rect">
              <a:avLst/>
            </a:prstGeom>
          </p:spPr>
          <p:txBody>
            <a:bodyPr anchor="t" rtlCol="false" tIns="0" lIns="0" bIns="0" rIns="0">
              <a:spAutoFit/>
            </a:bodyPr>
            <a:lstStyle/>
            <a:p>
              <a:pPr algn="just">
                <a:lnSpc>
                  <a:spcPts val="3640"/>
                </a:lnSpc>
              </a:pPr>
              <a:r>
                <a:rPr lang="en-US" sz="2600">
                  <a:solidFill>
                    <a:srgbClr val="000000"/>
                  </a:solidFill>
                  <a:latin typeface="Rubik"/>
                </a:rPr>
                <a:t>This Query in Neo4j it's useful for made-up a recommendation system that suggest a restaurant based on what the followers of the user had vote</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TextBox 2" id="2"/>
          <p:cNvSpPr txBox="true"/>
          <p:nvPr/>
        </p:nvSpPr>
        <p:spPr>
          <a:xfrm rot="0">
            <a:off x="1028700" y="348615"/>
            <a:ext cx="16230600" cy="1226820"/>
          </a:xfrm>
          <a:prstGeom prst="rect">
            <a:avLst/>
          </a:prstGeom>
        </p:spPr>
        <p:txBody>
          <a:bodyPr anchor="t" rtlCol="false" tIns="0" lIns="0" bIns="0" rIns="0">
            <a:spAutoFit/>
          </a:bodyPr>
          <a:lstStyle/>
          <a:p>
            <a:pPr algn="ctr">
              <a:lnSpc>
                <a:spcPts val="10080"/>
              </a:lnSpc>
            </a:pPr>
            <a:r>
              <a:rPr lang="en-US" sz="7200">
                <a:solidFill>
                  <a:srgbClr val="7C2714"/>
                </a:solidFill>
                <a:latin typeface="Open Sans Light Bold"/>
              </a:rPr>
              <a:t>Neo4J And MongoDB</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grpSp>
        <p:nvGrpSpPr>
          <p:cNvPr name="Group 4" id="4"/>
          <p:cNvGrpSpPr/>
          <p:nvPr/>
        </p:nvGrpSpPr>
        <p:grpSpPr>
          <a:xfrm rot="0">
            <a:off x="2147897" y="3157495"/>
            <a:ext cx="6099055" cy="3972010"/>
            <a:chOff x="0" y="0"/>
            <a:chExt cx="8132073" cy="5296013"/>
          </a:xfrm>
        </p:grpSpPr>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8132073" cy="5296013"/>
            </a:xfrm>
            <a:prstGeom prst="rect">
              <a:avLst/>
            </a:prstGeom>
          </p:spPr>
        </p:pic>
        <p:pic>
          <p:nvPicPr>
            <p:cNvPr name="Picture 6" id="6"/>
            <p:cNvPicPr>
              <a:picLocks noChangeAspect="true"/>
            </p:cNvPicPr>
            <p:nvPr/>
          </p:nvPicPr>
          <p:blipFill>
            <a:blip r:embed="rId6"/>
            <a:srcRect l="5375" t="26984" r="10836" b="0"/>
            <a:stretch>
              <a:fillRect/>
            </a:stretch>
          </p:blipFill>
          <p:spPr>
            <a:xfrm flipH="false" flipV="false" rot="0">
              <a:off x="74392" y="1939753"/>
              <a:ext cx="7983289" cy="1416508"/>
            </a:xfrm>
            <a:prstGeom prst="rect">
              <a:avLst/>
            </a:prstGeom>
          </p:spPr>
        </p:pic>
      </p:grpSp>
      <p:grpSp>
        <p:nvGrpSpPr>
          <p:cNvPr name="Group 7" id="7"/>
          <p:cNvGrpSpPr/>
          <p:nvPr/>
        </p:nvGrpSpPr>
        <p:grpSpPr>
          <a:xfrm rot="0">
            <a:off x="-546548" y="-791085"/>
            <a:ext cx="4114800" cy="5375516"/>
            <a:chOff x="0" y="0"/>
            <a:chExt cx="5486400" cy="7167354"/>
          </a:xfrm>
        </p:grpSpPr>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278551" y="558482"/>
              <a:ext cx="6043502" cy="5486400"/>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7168031">
              <a:off x="-682870" y="2561848"/>
              <a:ext cx="7077604" cy="2043658"/>
            </a:xfrm>
            <a:prstGeom prst="rect">
              <a:avLst/>
            </a:prstGeom>
          </p:spPr>
        </p:pic>
      </p:grpSp>
      <p:pic>
        <p:nvPicPr>
          <p:cNvPr name="Picture 10" id="1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4347606" y="7567527"/>
            <a:ext cx="612372" cy="1224744"/>
          </a:xfrm>
          <a:prstGeom prst="rect">
            <a:avLst/>
          </a:prstGeom>
        </p:spPr>
      </p:pic>
      <p:pic>
        <p:nvPicPr>
          <p:cNvPr name="Picture 11" id="1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028700" y="4033780"/>
            <a:ext cx="306186" cy="612372"/>
          </a:xfrm>
          <a:prstGeom prst="rect">
            <a:avLst/>
          </a:prstGeom>
        </p:spPr>
      </p:pic>
      <p:pic>
        <p:nvPicPr>
          <p:cNvPr name="Picture 12" id="12"/>
          <p:cNvPicPr>
            <a:picLocks noChangeAspect="true"/>
          </p:cNvPicPr>
          <p:nvPr/>
        </p:nvPicPr>
        <p:blipFill>
          <a:blip r:embed="rId13">
            <a:alphaModFix amt="9999"/>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0072870" y="2125709"/>
            <a:ext cx="6257560" cy="6054190"/>
          </a:xfrm>
          <a:prstGeom prst="rect">
            <a:avLst/>
          </a:prstGeom>
        </p:spPr>
      </p:pic>
      <p:grpSp>
        <p:nvGrpSpPr>
          <p:cNvPr name="Group 13" id="13"/>
          <p:cNvGrpSpPr/>
          <p:nvPr/>
        </p:nvGrpSpPr>
        <p:grpSpPr>
          <a:xfrm rot="0">
            <a:off x="9144000" y="3557338"/>
            <a:ext cx="8115300" cy="3172324"/>
            <a:chOff x="0" y="0"/>
            <a:chExt cx="10820400" cy="4229765"/>
          </a:xfrm>
        </p:grpSpPr>
        <p:sp>
          <p:nvSpPr>
            <p:cNvPr name="TextBox 14" id="14"/>
            <p:cNvSpPr txBox="true"/>
            <p:nvPr/>
          </p:nvSpPr>
          <p:spPr>
            <a:xfrm rot="0">
              <a:off x="0" y="-28575"/>
              <a:ext cx="10820400" cy="556048"/>
            </a:xfrm>
            <a:prstGeom prst="rect">
              <a:avLst/>
            </a:prstGeom>
          </p:spPr>
          <p:txBody>
            <a:bodyPr anchor="t" rtlCol="false" tIns="0" lIns="0" bIns="0" rIns="0">
              <a:spAutoFit/>
            </a:bodyPr>
            <a:lstStyle/>
            <a:p>
              <a:pPr algn="l" marL="0" indent="0" lvl="0">
                <a:lnSpc>
                  <a:spcPts val="3379"/>
                </a:lnSpc>
                <a:spcBef>
                  <a:spcPct val="0"/>
                </a:spcBef>
              </a:pPr>
              <a:r>
                <a:rPr lang="en-US" sz="2599">
                  <a:solidFill>
                    <a:srgbClr val="000000"/>
                  </a:solidFill>
                  <a:latin typeface="Rubik Bold"/>
                </a:rPr>
                <a:t>Update Redundant Average Rate in MongoDB</a:t>
              </a:r>
            </a:p>
          </p:txBody>
        </p:sp>
        <p:sp>
          <p:nvSpPr>
            <p:cNvPr name="TextBox 15" id="15"/>
            <p:cNvSpPr txBox="true"/>
            <p:nvPr/>
          </p:nvSpPr>
          <p:spPr>
            <a:xfrm rot="0">
              <a:off x="0" y="603069"/>
              <a:ext cx="10820400" cy="3626697"/>
            </a:xfrm>
            <a:prstGeom prst="rect">
              <a:avLst/>
            </a:prstGeom>
          </p:spPr>
          <p:txBody>
            <a:bodyPr anchor="t" rtlCol="false" tIns="0" lIns="0" bIns="0" rIns="0">
              <a:spAutoFit/>
            </a:bodyPr>
            <a:lstStyle/>
            <a:p>
              <a:pPr algn="just">
                <a:lnSpc>
                  <a:spcPts val="3640"/>
                </a:lnSpc>
              </a:pPr>
              <a:r>
                <a:rPr lang="en-US" sz="2600">
                  <a:solidFill>
                    <a:srgbClr val="000000"/>
                  </a:solidFill>
                  <a:latin typeface="Rubik"/>
                </a:rPr>
                <a:t>We choose to use a redundant attribute in the Restaurant collection in MongoDB to avoid double query during the research of the restaurants. This query of Neo4J it's useful to maintain the consistency of the system. This is made just by the Admin, because it's an expensive operation.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724166" y="0"/>
            <a:ext cx="4563834" cy="2401718"/>
          </a:xfrm>
          <a:prstGeom prst="rect">
            <a:avLst/>
          </a:prstGeom>
        </p:spPr>
      </p:pic>
      <p:grpSp>
        <p:nvGrpSpPr>
          <p:cNvPr name="Group 3" id="3"/>
          <p:cNvGrpSpPr>
            <a:grpSpLocks noChangeAspect="true"/>
          </p:cNvGrpSpPr>
          <p:nvPr/>
        </p:nvGrpSpPr>
        <p:grpSpPr>
          <a:xfrm rot="0">
            <a:off x="-678598" y="1918523"/>
            <a:ext cx="7433388" cy="7433388"/>
            <a:chOff x="0" y="0"/>
            <a:chExt cx="3282950" cy="3282950"/>
          </a:xfrm>
        </p:grpSpPr>
        <p:sp>
          <p:nvSpPr>
            <p:cNvPr name="Freeform 4" id="4"/>
            <p:cNvSpPr/>
            <p:nvPr/>
          </p:nvSpPr>
          <p:spPr>
            <a:xfrm>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24906" r="-24906" t="0" b="0"/>
              </a:stretch>
            </a:blip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95250" y="1121726"/>
            <a:ext cx="2262900" cy="610983"/>
          </a:xfrm>
          <a:prstGeom prst="rect">
            <a:avLst/>
          </a:prstGeom>
        </p:spPr>
      </p:pic>
      <p:pic>
        <p:nvPicPr>
          <p:cNvPr name="Picture 6" id="6"/>
          <p:cNvPicPr>
            <a:picLocks noChangeAspect="true"/>
          </p:cNvPicPr>
          <p:nvPr/>
        </p:nvPicPr>
        <p:blipFill>
          <a:blip r:embed="rId7">
            <a:alphaModFix amt="19999"/>
          </a:blip>
          <a:srcRect l="0" t="0" r="0" b="0"/>
          <a:stretch>
            <a:fillRect/>
          </a:stretch>
        </p:blipFill>
        <p:spPr>
          <a:xfrm flipH="false" flipV="false" rot="0">
            <a:off x="9572044" y="58026"/>
            <a:ext cx="2126581" cy="1674683"/>
          </a:xfrm>
          <a:prstGeom prst="rect">
            <a:avLst/>
          </a:prstGeom>
        </p:spPr>
      </p:pic>
      <p:pic>
        <p:nvPicPr>
          <p:cNvPr name="Picture 7" id="7"/>
          <p:cNvPicPr>
            <a:picLocks noChangeAspect="true"/>
          </p:cNvPicPr>
          <p:nvPr/>
        </p:nvPicPr>
        <p:blipFill>
          <a:blip r:embed="rId8">
            <a:alphaModFix amt="19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987861" y="8413200"/>
            <a:ext cx="1533856" cy="1690200"/>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256377">
            <a:off x="14254786" y="8427580"/>
            <a:ext cx="4170889" cy="1699637"/>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5640190" y="1200859"/>
            <a:ext cx="663718" cy="1327435"/>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453855" y="895367"/>
            <a:ext cx="300934" cy="601868"/>
          </a:xfrm>
          <a:prstGeom prst="rect">
            <a:avLst/>
          </a:prstGeom>
        </p:spPr>
      </p:pic>
      <p:sp>
        <p:nvSpPr>
          <p:cNvPr name="TextBox 11" id="11"/>
          <p:cNvSpPr txBox="true"/>
          <p:nvPr/>
        </p:nvSpPr>
        <p:spPr>
          <a:xfrm rot="0">
            <a:off x="8309209" y="2149332"/>
            <a:ext cx="7468371" cy="1226820"/>
          </a:xfrm>
          <a:prstGeom prst="rect">
            <a:avLst/>
          </a:prstGeom>
        </p:spPr>
        <p:txBody>
          <a:bodyPr anchor="t" rtlCol="false" tIns="0" lIns="0" bIns="0" rIns="0">
            <a:spAutoFit/>
          </a:bodyPr>
          <a:lstStyle/>
          <a:p>
            <a:pPr>
              <a:lnSpc>
                <a:spcPts val="10080"/>
              </a:lnSpc>
            </a:pPr>
            <a:r>
              <a:rPr lang="en-US" sz="7200">
                <a:solidFill>
                  <a:srgbClr val="7C2714"/>
                </a:solidFill>
                <a:latin typeface="Rubik Bold"/>
              </a:rPr>
              <a:t>The Idea</a:t>
            </a:r>
          </a:p>
        </p:txBody>
      </p:sp>
      <p:sp>
        <p:nvSpPr>
          <p:cNvPr name="TextBox 12" id="12"/>
          <p:cNvSpPr txBox="true"/>
          <p:nvPr/>
        </p:nvSpPr>
        <p:spPr>
          <a:xfrm rot="0">
            <a:off x="8309209" y="3553686"/>
            <a:ext cx="7468371" cy="4105910"/>
          </a:xfrm>
          <a:prstGeom prst="rect">
            <a:avLst/>
          </a:prstGeom>
        </p:spPr>
        <p:txBody>
          <a:bodyPr anchor="t" rtlCol="false" tIns="0" lIns="0" bIns="0" rIns="0">
            <a:spAutoFit/>
          </a:bodyPr>
          <a:lstStyle/>
          <a:p>
            <a:pPr>
              <a:lnSpc>
                <a:spcPts val="3639"/>
              </a:lnSpc>
            </a:pPr>
            <a:r>
              <a:rPr lang="en-US" sz="2599">
                <a:solidFill>
                  <a:srgbClr val="000000"/>
                </a:solidFill>
                <a:latin typeface="Rubik"/>
              </a:rPr>
              <a:t>Neo4Food is a service website where people can find restaurants and request them for food deliveries. Users can also use the built-in social-network system to get recommendations based on following people and rated restaurants.</a:t>
            </a:r>
          </a:p>
          <a:p>
            <a:pPr>
              <a:lnSpc>
                <a:spcPts val="3639"/>
              </a:lnSpc>
            </a:pPr>
            <a:r>
              <a:rPr lang="en-US" sz="2599">
                <a:solidFill>
                  <a:srgbClr val="000000"/>
                </a:solidFill>
                <a:latin typeface="Rubik"/>
              </a:rPr>
              <a:t>The application is also meant to be used by restaurants themselves to expand their distribution chain.</a:t>
            </a:r>
          </a:p>
          <a:p>
            <a:pPr>
              <a:lnSpc>
                <a:spcPts val="3639"/>
              </a:lnSpc>
            </a:pPr>
          </a:p>
        </p:txBody>
      </p:sp>
      <p:pic>
        <p:nvPicPr>
          <p:cNvPr name="Picture 13" id="13"/>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8542319" y="8792271"/>
            <a:ext cx="1203362" cy="932058"/>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0">
            <a:off x="-87177" y="8057441"/>
            <a:ext cx="4563834" cy="240171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3035947" y="8647317"/>
            <a:ext cx="2262900" cy="610983"/>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580721" y="8128553"/>
            <a:ext cx="663718" cy="1327435"/>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959208" y="1437350"/>
            <a:ext cx="583111" cy="1166223"/>
          </a:xfrm>
          <a:prstGeom prst="rect">
            <a:avLst/>
          </a:prstGeom>
        </p:spPr>
      </p:pic>
      <p:pic>
        <p:nvPicPr>
          <p:cNvPr name="Picture 6" id="6"/>
          <p:cNvPicPr>
            <a:picLocks noChangeAspect="true"/>
          </p:cNvPicPr>
          <p:nvPr/>
        </p:nvPicPr>
        <p:blipFill>
          <a:blip r:embed="rId10">
            <a:alphaModFix amt="19999"/>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250764" y="4838009"/>
            <a:ext cx="3708464" cy="4114800"/>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8542319" y="8792271"/>
            <a:ext cx="1203362" cy="932058"/>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0800000">
            <a:off x="16016659" y="-1511227"/>
            <a:ext cx="2912235" cy="4114800"/>
          </a:xfrm>
          <a:prstGeom prst="rect">
            <a:avLst/>
          </a:prstGeom>
        </p:spPr>
      </p:pic>
      <p:grpSp>
        <p:nvGrpSpPr>
          <p:cNvPr name="Group 9" id="9"/>
          <p:cNvGrpSpPr>
            <a:grpSpLocks noChangeAspect="true"/>
          </p:cNvGrpSpPr>
          <p:nvPr/>
        </p:nvGrpSpPr>
        <p:grpSpPr>
          <a:xfrm rot="0">
            <a:off x="10377146" y="1732709"/>
            <a:ext cx="6882154" cy="6722861"/>
            <a:chOff x="0" y="0"/>
            <a:chExt cx="4828540" cy="4716780"/>
          </a:xfrm>
        </p:grpSpPr>
        <p:sp>
          <p:nvSpPr>
            <p:cNvPr name="Freeform 10" id="10"/>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6"/>
              <a:stretch>
                <a:fillRect l="-23202" r="-23202" t="0" b="0"/>
              </a:stretch>
            </a:blipFill>
          </p:spPr>
        </p:sp>
      </p:grpSp>
      <p:pic>
        <p:nvPicPr>
          <p:cNvPr name="Picture 11" id="11"/>
          <p:cNvPicPr>
            <a:picLocks noChangeAspect="true"/>
          </p:cNvPicPr>
          <p:nvPr/>
        </p:nvPicPr>
        <p:blipFill>
          <a:blip r:embed="rId17">
            <a:alphaModFix amt="19999"/>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230859" y="277177"/>
            <a:ext cx="3927764" cy="4114800"/>
          </a:xfrm>
          <a:prstGeom prst="rect">
            <a:avLst/>
          </a:prstGeom>
        </p:spPr>
      </p:pic>
      <p:sp>
        <p:nvSpPr>
          <p:cNvPr name="TextBox 12" id="12"/>
          <p:cNvSpPr txBox="true"/>
          <p:nvPr/>
        </p:nvSpPr>
        <p:spPr>
          <a:xfrm rot="0">
            <a:off x="1675629" y="2708348"/>
            <a:ext cx="7468371" cy="1226820"/>
          </a:xfrm>
          <a:prstGeom prst="rect">
            <a:avLst/>
          </a:prstGeom>
        </p:spPr>
        <p:txBody>
          <a:bodyPr anchor="t" rtlCol="false" tIns="0" lIns="0" bIns="0" rIns="0">
            <a:spAutoFit/>
          </a:bodyPr>
          <a:lstStyle/>
          <a:p>
            <a:pPr>
              <a:lnSpc>
                <a:spcPts val="10080"/>
              </a:lnSpc>
            </a:pPr>
            <a:r>
              <a:rPr lang="en-US" sz="7200">
                <a:solidFill>
                  <a:srgbClr val="7C2714"/>
                </a:solidFill>
                <a:latin typeface="Rubik Bold"/>
              </a:rPr>
              <a:t>Sharding</a:t>
            </a:r>
          </a:p>
        </p:txBody>
      </p:sp>
      <p:sp>
        <p:nvSpPr>
          <p:cNvPr name="TextBox 13" id="13"/>
          <p:cNvSpPr txBox="true"/>
          <p:nvPr/>
        </p:nvSpPr>
        <p:spPr>
          <a:xfrm rot="0">
            <a:off x="1675629" y="4112701"/>
            <a:ext cx="7468371" cy="3191510"/>
          </a:xfrm>
          <a:prstGeom prst="rect">
            <a:avLst/>
          </a:prstGeom>
        </p:spPr>
        <p:txBody>
          <a:bodyPr anchor="t" rtlCol="false" tIns="0" lIns="0" bIns="0" rIns="0">
            <a:spAutoFit/>
          </a:bodyPr>
          <a:lstStyle/>
          <a:p>
            <a:pPr>
              <a:lnSpc>
                <a:spcPts val="3639"/>
              </a:lnSpc>
            </a:pPr>
            <a:r>
              <a:rPr lang="en-US" sz="2599">
                <a:solidFill>
                  <a:srgbClr val="000000"/>
                </a:solidFill>
                <a:latin typeface="Rubik"/>
              </a:rPr>
              <a:t>On our case, the most appropriate way to shard our database is to partition on zip codes. The majority of operations are made by zip code, so any related read-write operation or any aggregation can be made directly on the same server without wasting time searching in which server the information i need is.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33886" y="5562323"/>
            <a:ext cx="663718" cy="1327435"/>
          </a:xfrm>
          <a:prstGeom prst="rect">
            <a:avLst/>
          </a:prstGeom>
        </p:spPr>
      </p:pic>
      <p:pic>
        <p:nvPicPr>
          <p:cNvPr name="Picture 3" id="3"/>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599182" y="220124"/>
            <a:ext cx="3044952" cy="41148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934237" y="2840574"/>
            <a:ext cx="583111" cy="1166223"/>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542319" y="8792271"/>
            <a:ext cx="1203362" cy="932058"/>
          </a:xfrm>
          <a:prstGeom prst="rect">
            <a:avLst/>
          </a:prstGeom>
        </p:spPr>
      </p:pic>
      <p:grpSp>
        <p:nvGrpSpPr>
          <p:cNvPr name="Group 6" id="6"/>
          <p:cNvGrpSpPr/>
          <p:nvPr/>
        </p:nvGrpSpPr>
        <p:grpSpPr>
          <a:xfrm rot="0">
            <a:off x="7600950" y="2616586"/>
            <a:ext cx="3086100" cy="1223038"/>
            <a:chOff x="0" y="0"/>
            <a:chExt cx="812800" cy="322117"/>
          </a:xfrm>
        </p:grpSpPr>
        <p:sp>
          <p:nvSpPr>
            <p:cNvPr name="Freeform 7" id="7"/>
            <p:cNvSpPr/>
            <p:nvPr/>
          </p:nvSpPr>
          <p:spPr>
            <a:xfrm>
              <a:off x="0" y="0"/>
              <a:ext cx="812800" cy="322117"/>
            </a:xfrm>
            <a:custGeom>
              <a:avLst/>
              <a:gdLst/>
              <a:ahLst/>
              <a:cxnLst/>
              <a:rect r="r" b="b" t="t" l="l"/>
              <a:pathLst>
                <a:path h="322117" w="812800">
                  <a:moveTo>
                    <a:pt x="127941" y="0"/>
                  </a:moveTo>
                  <a:lnTo>
                    <a:pt x="684859" y="0"/>
                  </a:lnTo>
                  <a:cubicBezTo>
                    <a:pt x="718791" y="0"/>
                    <a:pt x="751333" y="13479"/>
                    <a:pt x="775327" y="37473"/>
                  </a:cubicBezTo>
                  <a:cubicBezTo>
                    <a:pt x="799321" y="61467"/>
                    <a:pt x="812800" y="94009"/>
                    <a:pt x="812800" y="127941"/>
                  </a:cubicBezTo>
                  <a:lnTo>
                    <a:pt x="812800" y="194176"/>
                  </a:lnTo>
                  <a:cubicBezTo>
                    <a:pt x="812800" y="228108"/>
                    <a:pt x="799321" y="260651"/>
                    <a:pt x="775327" y="284644"/>
                  </a:cubicBezTo>
                  <a:cubicBezTo>
                    <a:pt x="751333" y="308638"/>
                    <a:pt x="718791" y="322117"/>
                    <a:pt x="684859" y="322117"/>
                  </a:cubicBezTo>
                  <a:lnTo>
                    <a:pt x="127941" y="322117"/>
                  </a:lnTo>
                  <a:cubicBezTo>
                    <a:pt x="94009" y="322117"/>
                    <a:pt x="61467" y="308638"/>
                    <a:pt x="37473" y="284644"/>
                  </a:cubicBezTo>
                  <a:cubicBezTo>
                    <a:pt x="13479" y="260651"/>
                    <a:pt x="0" y="228108"/>
                    <a:pt x="0" y="194176"/>
                  </a:cubicBezTo>
                  <a:lnTo>
                    <a:pt x="0" y="127941"/>
                  </a:lnTo>
                  <a:cubicBezTo>
                    <a:pt x="0" y="94009"/>
                    <a:pt x="13479" y="61467"/>
                    <a:pt x="37473" y="37473"/>
                  </a:cubicBezTo>
                  <a:cubicBezTo>
                    <a:pt x="61467" y="13479"/>
                    <a:pt x="94009" y="0"/>
                    <a:pt x="127941" y="0"/>
                  </a:cubicBezTo>
                  <a:close/>
                </a:path>
              </a:pathLst>
            </a:custGeom>
            <a:solidFill>
              <a:srgbClr val="7C2714"/>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3379"/>
                </a:lnSpc>
              </a:pPr>
            </a:p>
          </p:txBody>
        </p:sp>
      </p:grpSp>
      <p:grpSp>
        <p:nvGrpSpPr>
          <p:cNvPr name="Group 9" id="9"/>
          <p:cNvGrpSpPr/>
          <p:nvPr/>
        </p:nvGrpSpPr>
        <p:grpSpPr>
          <a:xfrm rot="0">
            <a:off x="7600950" y="4334924"/>
            <a:ext cx="3086100" cy="1223038"/>
            <a:chOff x="0" y="0"/>
            <a:chExt cx="812800" cy="322117"/>
          </a:xfrm>
        </p:grpSpPr>
        <p:sp>
          <p:nvSpPr>
            <p:cNvPr name="Freeform 10" id="10"/>
            <p:cNvSpPr/>
            <p:nvPr/>
          </p:nvSpPr>
          <p:spPr>
            <a:xfrm>
              <a:off x="0" y="0"/>
              <a:ext cx="812800" cy="322117"/>
            </a:xfrm>
            <a:custGeom>
              <a:avLst/>
              <a:gdLst/>
              <a:ahLst/>
              <a:cxnLst/>
              <a:rect r="r" b="b" t="t" l="l"/>
              <a:pathLst>
                <a:path h="322117" w="812800">
                  <a:moveTo>
                    <a:pt x="127941" y="0"/>
                  </a:moveTo>
                  <a:lnTo>
                    <a:pt x="684859" y="0"/>
                  </a:lnTo>
                  <a:cubicBezTo>
                    <a:pt x="718791" y="0"/>
                    <a:pt x="751333" y="13479"/>
                    <a:pt x="775327" y="37473"/>
                  </a:cubicBezTo>
                  <a:cubicBezTo>
                    <a:pt x="799321" y="61467"/>
                    <a:pt x="812800" y="94009"/>
                    <a:pt x="812800" y="127941"/>
                  </a:cubicBezTo>
                  <a:lnTo>
                    <a:pt x="812800" y="194176"/>
                  </a:lnTo>
                  <a:cubicBezTo>
                    <a:pt x="812800" y="228108"/>
                    <a:pt x="799321" y="260651"/>
                    <a:pt x="775327" y="284644"/>
                  </a:cubicBezTo>
                  <a:cubicBezTo>
                    <a:pt x="751333" y="308638"/>
                    <a:pt x="718791" y="322117"/>
                    <a:pt x="684859" y="322117"/>
                  </a:cubicBezTo>
                  <a:lnTo>
                    <a:pt x="127941" y="322117"/>
                  </a:lnTo>
                  <a:cubicBezTo>
                    <a:pt x="94009" y="322117"/>
                    <a:pt x="61467" y="308638"/>
                    <a:pt x="37473" y="284644"/>
                  </a:cubicBezTo>
                  <a:cubicBezTo>
                    <a:pt x="13479" y="260651"/>
                    <a:pt x="0" y="228108"/>
                    <a:pt x="0" y="194176"/>
                  </a:cubicBezTo>
                  <a:lnTo>
                    <a:pt x="0" y="127941"/>
                  </a:lnTo>
                  <a:cubicBezTo>
                    <a:pt x="0" y="94009"/>
                    <a:pt x="13479" y="61467"/>
                    <a:pt x="37473" y="37473"/>
                  </a:cubicBezTo>
                  <a:cubicBezTo>
                    <a:pt x="61467" y="13479"/>
                    <a:pt x="94009" y="0"/>
                    <a:pt x="127941" y="0"/>
                  </a:cubicBezTo>
                  <a:close/>
                </a:path>
              </a:pathLst>
            </a:custGeom>
            <a:solidFill>
              <a:srgbClr val="7C2714"/>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3379"/>
                </a:lnSpc>
              </a:pPr>
            </a:p>
          </p:txBody>
        </p:sp>
      </p:grpSp>
      <p:grpSp>
        <p:nvGrpSpPr>
          <p:cNvPr name="Group 12" id="12"/>
          <p:cNvGrpSpPr/>
          <p:nvPr/>
        </p:nvGrpSpPr>
        <p:grpSpPr>
          <a:xfrm rot="0">
            <a:off x="3244439" y="4334924"/>
            <a:ext cx="3086100" cy="1223038"/>
            <a:chOff x="0" y="0"/>
            <a:chExt cx="812800" cy="322117"/>
          </a:xfrm>
        </p:grpSpPr>
        <p:sp>
          <p:nvSpPr>
            <p:cNvPr name="Freeform 13" id="13"/>
            <p:cNvSpPr/>
            <p:nvPr/>
          </p:nvSpPr>
          <p:spPr>
            <a:xfrm>
              <a:off x="0" y="0"/>
              <a:ext cx="812800" cy="322117"/>
            </a:xfrm>
            <a:custGeom>
              <a:avLst/>
              <a:gdLst/>
              <a:ahLst/>
              <a:cxnLst/>
              <a:rect r="r" b="b" t="t" l="l"/>
              <a:pathLst>
                <a:path h="322117" w="812800">
                  <a:moveTo>
                    <a:pt x="127941" y="0"/>
                  </a:moveTo>
                  <a:lnTo>
                    <a:pt x="684859" y="0"/>
                  </a:lnTo>
                  <a:cubicBezTo>
                    <a:pt x="718791" y="0"/>
                    <a:pt x="751333" y="13479"/>
                    <a:pt x="775327" y="37473"/>
                  </a:cubicBezTo>
                  <a:cubicBezTo>
                    <a:pt x="799321" y="61467"/>
                    <a:pt x="812800" y="94009"/>
                    <a:pt x="812800" y="127941"/>
                  </a:cubicBezTo>
                  <a:lnTo>
                    <a:pt x="812800" y="194176"/>
                  </a:lnTo>
                  <a:cubicBezTo>
                    <a:pt x="812800" y="228108"/>
                    <a:pt x="799321" y="260651"/>
                    <a:pt x="775327" y="284644"/>
                  </a:cubicBezTo>
                  <a:cubicBezTo>
                    <a:pt x="751333" y="308638"/>
                    <a:pt x="718791" y="322117"/>
                    <a:pt x="684859" y="322117"/>
                  </a:cubicBezTo>
                  <a:lnTo>
                    <a:pt x="127941" y="322117"/>
                  </a:lnTo>
                  <a:cubicBezTo>
                    <a:pt x="94009" y="322117"/>
                    <a:pt x="61467" y="308638"/>
                    <a:pt x="37473" y="284644"/>
                  </a:cubicBezTo>
                  <a:cubicBezTo>
                    <a:pt x="13479" y="260651"/>
                    <a:pt x="0" y="228108"/>
                    <a:pt x="0" y="194176"/>
                  </a:cubicBezTo>
                  <a:lnTo>
                    <a:pt x="0" y="127941"/>
                  </a:lnTo>
                  <a:cubicBezTo>
                    <a:pt x="0" y="94009"/>
                    <a:pt x="13479" y="61467"/>
                    <a:pt x="37473" y="37473"/>
                  </a:cubicBezTo>
                  <a:cubicBezTo>
                    <a:pt x="61467" y="13479"/>
                    <a:pt x="94009" y="0"/>
                    <a:pt x="127941" y="0"/>
                  </a:cubicBezTo>
                  <a:close/>
                </a:path>
              </a:pathLst>
            </a:custGeom>
            <a:solidFill>
              <a:srgbClr val="7C2714"/>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379"/>
                </a:lnSpc>
              </a:pPr>
            </a:p>
          </p:txBody>
        </p:sp>
      </p:grpSp>
      <p:grpSp>
        <p:nvGrpSpPr>
          <p:cNvPr name="Group 15" id="15"/>
          <p:cNvGrpSpPr/>
          <p:nvPr/>
        </p:nvGrpSpPr>
        <p:grpSpPr>
          <a:xfrm rot="0">
            <a:off x="11953875" y="4334924"/>
            <a:ext cx="3086100" cy="1223038"/>
            <a:chOff x="0" y="0"/>
            <a:chExt cx="812800" cy="322117"/>
          </a:xfrm>
        </p:grpSpPr>
        <p:sp>
          <p:nvSpPr>
            <p:cNvPr name="Freeform 16" id="16"/>
            <p:cNvSpPr/>
            <p:nvPr/>
          </p:nvSpPr>
          <p:spPr>
            <a:xfrm>
              <a:off x="0" y="0"/>
              <a:ext cx="812800" cy="322117"/>
            </a:xfrm>
            <a:custGeom>
              <a:avLst/>
              <a:gdLst/>
              <a:ahLst/>
              <a:cxnLst/>
              <a:rect r="r" b="b" t="t" l="l"/>
              <a:pathLst>
                <a:path h="322117" w="812800">
                  <a:moveTo>
                    <a:pt x="127941" y="0"/>
                  </a:moveTo>
                  <a:lnTo>
                    <a:pt x="684859" y="0"/>
                  </a:lnTo>
                  <a:cubicBezTo>
                    <a:pt x="718791" y="0"/>
                    <a:pt x="751333" y="13479"/>
                    <a:pt x="775327" y="37473"/>
                  </a:cubicBezTo>
                  <a:cubicBezTo>
                    <a:pt x="799321" y="61467"/>
                    <a:pt x="812800" y="94009"/>
                    <a:pt x="812800" y="127941"/>
                  </a:cubicBezTo>
                  <a:lnTo>
                    <a:pt x="812800" y="194176"/>
                  </a:lnTo>
                  <a:cubicBezTo>
                    <a:pt x="812800" y="228108"/>
                    <a:pt x="799321" y="260651"/>
                    <a:pt x="775327" y="284644"/>
                  </a:cubicBezTo>
                  <a:cubicBezTo>
                    <a:pt x="751333" y="308638"/>
                    <a:pt x="718791" y="322117"/>
                    <a:pt x="684859" y="322117"/>
                  </a:cubicBezTo>
                  <a:lnTo>
                    <a:pt x="127941" y="322117"/>
                  </a:lnTo>
                  <a:cubicBezTo>
                    <a:pt x="94009" y="322117"/>
                    <a:pt x="61467" y="308638"/>
                    <a:pt x="37473" y="284644"/>
                  </a:cubicBezTo>
                  <a:cubicBezTo>
                    <a:pt x="13479" y="260651"/>
                    <a:pt x="0" y="228108"/>
                    <a:pt x="0" y="194176"/>
                  </a:cubicBezTo>
                  <a:lnTo>
                    <a:pt x="0" y="127941"/>
                  </a:lnTo>
                  <a:cubicBezTo>
                    <a:pt x="0" y="94009"/>
                    <a:pt x="13479" y="61467"/>
                    <a:pt x="37473" y="37473"/>
                  </a:cubicBezTo>
                  <a:cubicBezTo>
                    <a:pt x="61467" y="13479"/>
                    <a:pt x="94009" y="0"/>
                    <a:pt x="127941" y="0"/>
                  </a:cubicBezTo>
                  <a:close/>
                </a:path>
              </a:pathLst>
            </a:custGeom>
            <a:solidFill>
              <a:srgbClr val="7C2714"/>
            </a:solidFill>
          </p:spPr>
        </p:sp>
        <p:sp>
          <p:nvSpPr>
            <p:cNvPr name="TextBox 17" id="17"/>
            <p:cNvSpPr txBox="true"/>
            <p:nvPr/>
          </p:nvSpPr>
          <p:spPr>
            <a:xfrm>
              <a:off x="0" y="-28575"/>
              <a:ext cx="812800" cy="841375"/>
            </a:xfrm>
            <a:prstGeom prst="rect">
              <a:avLst/>
            </a:prstGeom>
          </p:spPr>
          <p:txBody>
            <a:bodyPr anchor="ctr" rtlCol="false" tIns="50800" lIns="50800" bIns="50800" rIns="50800"/>
            <a:lstStyle/>
            <a:p>
              <a:pPr algn="ctr">
                <a:lnSpc>
                  <a:spcPts val="3379"/>
                </a:lnSpc>
              </a:pPr>
            </a:p>
          </p:txBody>
        </p:sp>
      </p:grpSp>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2574209" y="6138986"/>
            <a:ext cx="1845432" cy="2164730"/>
          </a:xfrm>
          <a:prstGeom prst="rect">
            <a:avLst/>
          </a:prstGeom>
        </p:spPr>
      </p:pic>
      <p:pic>
        <p:nvPicPr>
          <p:cNvPr name="Picture 19" id="1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3847025" y="6225755"/>
            <a:ext cx="1900990" cy="2229900"/>
          </a:xfrm>
          <a:prstGeom prst="rect">
            <a:avLst/>
          </a:prstGeom>
        </p:spPr>
      </p:pic>
      <p:sp>
        <p:nvSpPr>
          <p:cNvPr name="AutoShape 20" id="20"/>
          <p:cNvSpPr/>
          <p:nvPr/>
        </p:nvSpPr>
        <p:spPr>
          <a:xfrm rot="5400000">
            <a:off x="8802681" y="4161893"/>
            <a:ext cx="682639" cy="0"/>
          </a:xfrm>
          <a:prstGeom prst="line">
            <a:avLst/>
          </a:prstGeom>
          <a:ln cap="flat" w="38100">
            <a:solidFill>
              <a:srgbClr val="000000"/>
            </a:solidFill>
            <a:prstDash val="solid"/>
            <a:headEnd type="none" len="sm" w="sm"/>
            <a:tailEnd type="arrow" len="sm" w="med"/>
          </a:ln>
        </p:spPr>
      </p:sp>
      <p:sp>
        <p:nvSpPr>
          <p:cNvPr name="AutoShape 21" id="21"/>
          <p:cNvSpPr/>
          <p:nvPr/>
        </p:nvSpPr>
        <p:spPr>
          <a:xfrm rot="10799999">
            <a:off x="6330539" y="4927393"/>
            <a:ext cx="1270411" cy="0"/>
          </a:xfrm>
          <a:prstGeom prst="line">
            <a:avLst/>
          </a:prstGeom>
          <a:ln cap="flat" w="38100">
            <a:solidFill>
              <a:srgbClr val="000000"/>
            </a:solidFill>
            <a:prstDash val="solid"/>
            <a:headEnd type="none" len="sm" w="sm"/>
            <a:tailEnd type="arrow" len="sm" w="med"/>
          </a:ln>
        </p:spPr>
      </p:sp>
      <p:sp>
        <p:nvSpPr>
          <p:cNvPr name="AutoShape 22" id="22"/>
          <p:cNvSpPr/>
          <p:nvPr/>
        </p:nvSpPr>
        <p:spPr>
          <a:xfrm rot="0">
            <a:off x="10687050" y="4927393"/>
            <a:ext cx="1266825" cy="0"/>
          </a:xfrm>
          <a:prstGeom prst="line">
            <a:avLst/>
          </a:prstGeom>
          <a:ln cap="flat" w="38100">
            <a:solidFill>
              <a:srgbClr val="000000"/>
            </a:solidFill>
            <a:prstDash val="solid"/>
            <a:headEnd type="none" len="sm" w="sm"/>
            <a:tailEnd type="arrow" len="sm" w="med"/>
          </a:ln>
        </p:spPr>
      </p:sp>
      <p:sp>
        <p:nvSpPr>
          <p:cNvPr name="AutoShape 23" id="23"/>
          <p:cNvSpPr/>
          <p:nvPr/>
        </p:nvSpPr>
        <p:spPr>
          <a:xfrm rot="5400000">
            <a:off x="13206413" y="5829424"/>
            <a:ext cx="581024" cy="0"/>
          </a:xfrm>
          <a:prstGeom prst="line">
            <a:avLst/>
          </a:prstGeom>
          <a:ln cap="flat" w="38100">
            <a:solidFill>
              <a:srgbClr val="000000"/>
            </a:solidFill>
            <a:prstDash val="solid"/>
            <a:headEnd type="none" len="sm" w="sm"/>
            <a:tailEnd type="arrow" len="sm" w="med"/>
          </a:ln>
        </p:spPr>
      </p:sp>
      <p:sp>
        <p:nvSpPr>
          <p:cNvPr name="AutoShape 24" id="24"/>
          <p:cNvSpPr/>
          <p:nvPr/>
        </p:nvSpPr>
        <p:spPr>
          <a:xfrm rot="5348364">
            <a:off x="4458570" y="5872808"/>
            <a:ext cx="667868" cy="0"/>
          </a:xfrm>
          <a:prstGeom prst="line">
            <a:avLst/>
          </a:prstGeom>
          <a:ln cap="flat" w="38100">
            <a:solidFill>
              <a:srgbClr val="000000"/>
            </a:solidFill>
            <a:prstDash val="solid"/>
            <a:headEnd type="none" len="sm" w="sm"/>
            <a:tailEnd type="arrow" len="sm" w="med"/>
          </a:ln>
        </p:spPr>
      </p:sp>
      <p:pic>
        <p:nvPicPr>
          <p:cNvPr name="Picture 25" id="25"/>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116002" y="-691115"/>
            <a:ext cx="4963026" cy="4114800"/>
          </a:xfrm>
          <a:prstGeom prst="rect">
            <a:avLst/>
          </a:prstGeom>
        </p:spPr>
      </p:pic>
      <p:pic>
        <p:nvPicPr>
          <p:cNvPr name="Picture 26" id="26"/>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5598345" y="7398588"/>
            <a:ext cx="4091579" cy="4114800"/>
          </a:xfrm>
          <a:prstGeom prst="rect">
            <a:avLst/>
          </a:prstGeom>
        </p:spPr>
      </p:pic>
      <p:pic>
        <p:nvPicPr>
          <p:cNvPr name="Picture 27" id="27"/>
          <p:cNvPicPr>
            <a:picLocks noChangeAspect="true"/>
          </p:cNvPicPr>
          <p:nvPr/>
        </p:nvPicPr>
        <p:blipFill>
          <a:blip r:embed="rId18">
            <a:alphaModFix amt="19999"/>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221170" y="5891858"/>
            <a:ext cx="1615059" cy="4114800"/>
          </a:xfrm>
          <a:prstGeom prst="rect">
            <a:avLst/>
          </a:prstGeom>
        </p:spPr>
      </p:pic>
      <p:sp>
        <p:nvSpPr>
          <p:cNvPr name="TextBox 28" id="28"/>
          <p:cNvSpPr txBox="true"/>
          <p:nvPr/>
        </p:nvSpPr>
        <p:spPr>
          <a:xfrm rot="0">
            <a:off x="1009650" y="348615"/>
            <a:ext cx="16230600" cy="1226820"/>
          </a:xfrm>
          <a:prstGeom prst="rect">
            <a:avLst/>
          </a:prstGeom>
        </p:spPr>
        <p:txBody>
          <a:bodyPr anchor="t" rtlCol="false" tIns="0" lIns="0" bIns="0" rIns="0">
            <a:spAutoFit/>
          </a:bodyPr>
          <a:lstStyle/>
          <a:p>
            <a:pPr algn="ctr">
              <a:lnSpc>
                <a:spcPts val="10080"/>
              </a:lnSpc>
            </a:pPr>
            <a:r>
              <a:rPr lang="en-US" sz="7200">
                <a:solidFill>
                  <a:srgbClr val="7C2714"/>
                </a:solidFill>
                <a:latin typeface="Rubik Bold"/>
              </a:rPr>
              <a:t>Architecture</a:t>
            </a:r>
          </a:p>
        </p:txBody>
      </p:sp>
      <p:sp>
        <p:nvSpPr>
          <p:cNvPr name="TextBox 29" id="29"/>
          <p:cNvSpPr txBox="true"/>
          <p:nvPr/>
        </p:nvSpPr>
        <p:spPr>
          <a:xfrm rot="0">
            <a:off x="8424207" y="2975375"/>
            <a:ext cx="1439587" cy="448310"/>
          </a:xfrm>
          <a:prstGeom prst="rect">
            <a:avLst/>
          </a:prstGeom>
        </p:spPr>
        <p:txBody>
          <a:bodyPr anchor="t" rtlCol="false" tIns="0" lIns="0" bIns="0" rIns="0">
            <a:spAutoFit/>
          </a:bodyPr>
          <a:lstStyle/>
          <a:p>
            <a:pPr algn="ctr">
              <a:lnSpc>
                <a:spcPts val="3639"/>
              </a:lnSpc>
            </a:pPr>
            <a:r>
              <a:rPr lang="en-US" sz="2599">
                <a:solidFill>
                  <a:srgbClr val="FFF4EA"/>
                </a:solidFill>
                <a:latin typeface="Rubik Bold"/>
              </a:rPr>
              <a:t>JSP</a:t>
            </a:r>
          </a:p>
        </p:txBody>
      </p:sp>
      <p:sp>
        <p:nvSpPr>
          <p:cNvPr name="TextBox 30" id="30"/>
          <p:cNvSpPr txBox="true"/>
          <p:nvPr/>
        </p:nvSpPr>
        <p:spPr>
          <a:xfrm rot="0">
            <a:off x="8424207" y="4465113"/>
            <a:ext cx="1439587" cy="905510"/>
          </a:xfrm>
          <a:prstGeom prst="rect">
            <a:avLst/>
          </a:prstGeom>
        </p:spPr>
        <p:txBody>
          <a:bodyPr anchor="t" rtlCol="false" tIns="0" lIns="0" bIns="0" rIns="0">
            <a:spAutoFit/>
          </a:bodyPr>
          <a:lstStyle/>
          <a:p>
            <a:pPr algn="ctr">
              <a:lnSpc>
                <a:spcPts val="3639"/>
              </a:lnSpc>
            </a:pPr>
            <a:r>
              <a:rPr lang="en-US" sz="2599">
                <a:solidFill>
                  <a:srgbClr val="FFF4EA"/>
                </a:solidFill>
                <a:latin typeface="Rubik Bold"/>
              </a:rPr>
              <a:t>Java Servlet</a:t>
            </a:r>
          </a:p>
        </p:txBody>
      </p:sp>
      <p:sp>
        <p:nvSpPr>
          <p:cNvPr name="TextBox 31" id="31"/>
          <p:cNvSpPr txBox="true"/>
          <p:nvPr/>
        </p:nvSpPr>
        <p:spPr>
          <a:xfrm rot="0">
            <a:off x="3826962" y="4465113"/>
            <a:ext cx="1921052" cy="905510"/>
          </a:xfrm>
          <a:prstGeom prst="rect">
            <a:avLst/>
          </a:prstGeom>
        </p:spPr>
        <p:txBody>
          <a:bodyPr anchor="t" rtlCol="false" tIns="0" lIns="0" bIns="0" rIns="0">
            <a:spAutoFit/>
          </a:bodyPr>
          <a:lstStyle/>
          <a:p>
            <a:pPr algn="ctr">
              <a:lnSpc>
                <a:spcPts val="3639"/>
              </a:lnSpc>
            </a:pPr>
            <a:r>
              <a:rPr lang="en-US" sz="2599">
                <a:solidFill>
                  <a:srgbClr val="FFF4EA"/>
                </a:solidFill>
                <a:latin typeface="Rubik Bold"/>
              </a:rPr>
              <a:t>Mongo Java Driver</a:t>
            </a:r>
          </a:p>
        </p:txBody>
      </p:sp>
      <p:sp>
        <p:nvSpPr>
          <p:cNvPr name="TextBox 32" id="32"/>
          <p:cNvSpPr txBox="true"/>
          <p:nvPr/>
        </p:nvSpPr>
        <p:spPr>
          <a:xfrm rot="0">
            <a:off x="12536399" y="4465113"/>
            <a:ext cx="1921052" cy="905510"/>
          </a:xfrm>
          <a:prstGeom prst="rect">
            <a:avLst/>
          </a:prstGeom>
        </p:spPr>
        <p:txBody>
          <a:bodyPr anchor="t" rtlCol="false" tIns="0" lIns="0" bIns="0" rIns="0">
            <a:spAutoFit/>
          </a:bodyPr>
          <a:lstStyle/>
          <a:p>
            <a:pPr algn="ctr">
              <a:lnSpc>
                <a:spcPts val="3639"/>
              </a:lnSpc>
            </a:pPr>
            <a:r>
              <a:rPr lang="en-US" sz="2599">
                <a:solidFill>
                  <a:srgbClr val="FFF4EA"/>
                </a:solidFill>
                <a:latin typeface="Rubik Bold"/>
              </a:rPr>
              <a:t>Neo4J Java Driver</a:t>
            </a:r>
          </a:p>
        </p:txBody>
      </p:sp>
      <p:sp>
        <p:nvSpPr>
          <p:cNvPr name="TextBox 33" id="33"/>
          <p:cNvSpPr txBox="true"/>
          <p:nvPr/>
        </p:nvSpPr>
        <p:spPr>
          <a:xfrm rot="0">
            <a:off x="3826962" y="8539541"/>
            <a:ext cx="1921052" cy="448310"/>
          </a:xfrm>
          <a:prstGeom prst="rect">
            <a:avLst/>
          </a:prstGeom>
        </p:spPr>
        <p:txBody>
          <a:bodyPr anchor="t" rtlCol="false" tIns="0" lIns="0" bIns="0" rIns="0">
            <a:spAutoFit/>
          </a:bodyPr>
          <a:lstStyle/>
          <a:p>
            <a:pPr algn="ctr">
              <a:lnSpc>
                <a:spcPts val="3639"/>
              </a:lnSpc>
            </a:pPr>
            <a:r>
              <a:rPr lang="en-US" sz="2599">
                <a:solidFill>
                  <a:srgbClr val="7C2714"/>
                </a:solidFill>
                <a:latin typeface="Rubik Bold"/>
              </a:rPr>
              <a:t>MongoDB</a:t>
            </a:r>
          </a:p>
        </p:txBody>
      </p:sp>
      <p:sp>
        <p:nvSpPr>
          <p:cNvPr name="TextBox 34" id="34"/>
          <p:cNvSpPr txBox="true"/>
          <p:nvPr/>
        </p:nvSpPr>
        <p:spPr>
          <a:xfrm rot="0">
            <a:off x="12517349" y="8398505"/>
            <a:ext cx="1921052" cy="448310"/>
          </a:xfrm>
          <a:prstGeom prst="rect">
            <a:avLst/>
          </a:prstGeom>
        </p:spPr>
        <p:txBody>
          <a:bodyPr anchor="t" rtlCol="false" tIns="0" lIns="0" bIns="0" rIns="0">
            <a:spAutoFit/>
          </a:bodyPr>
          <a:lstStyle/>
          <a:p>
            <a:pPr algn="ctr">
              <a:lnSpc>
                <a:spcPts val="3639"/>
              </a:lnSpc>
            </a:pPr>
            <a:r>
              <a:rPr lang="en-US" sz="2599">
                <a:solidFill>
                  <a:srgbClr val="7C2714"/>
                </a:solidFill>
                <a:latin typeface="Rubik Bold"/>
              </a:rPr>
              <a:t>Neo4J</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399729" y="210893"/>
            <a:ext cx="9488542" cy="986521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71649" y="6977494"/>
            <a:ext cx="2944702" cy="2280806"/>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719202" y="1028700"/>
            <a:ext cx="10849595" cy="6414823"/>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942564" y="0"/>
            <a:ext cx="2345436" cy="4114800"/>
          </a:xfrm>
          <a:prstGeom prst="rect">
            <a:avLst/>
          </a:prstGeom>
        </p:spPr>
      </p:pic>
      <p:pic>
        <p:nvPicPr>
          <p:cNvPr name="Picture 3" id="3"/>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5250" y="7178040"/>
            <a:ext cx="4459173" cy="3009942"/>
          </a:xfrm>
          <a:prstGeom prst="rect">
            <a:avLst/>
          </a:prstGeom>
        </p:spPr>
      </p:pic>
      <p:grpSp>
        <p:nvGrpSpPr>
          <p:cNvPr name="Group 4" id="4"/>
          <p:cNvGrpSpPr/>
          <p:nvPr/>
        </p:nvGrpSpPr>
        <p:grpSpPr>
          <a:xfrm rot="0">
            <a:off x="646329" y="3108960"/>
            <a:ext cx="16995341" cy="4526280"/>
            <a:chOff x="0" y="0"/>
            <a:chExt cx="22660455" cy="6035040"/>
          </a:xfrm>
        </p:grpSpPr>
        <p:sp>
          <p:nvSpPr>
            <p:cNvPr name="TextBox 5" id="5"/>
            <p:cNvSpPr txBox="true"/>
            <p:nvPr/>
          </p:nvSpPr>
          <p:spPr>
            <a:xfrm rot="0">
              <a:off x="0" y="-38100"/>
              <a:ext cx="5665114" cy="518160"/>
            </a:xfrm>
            <a:prstGeom prst="rect">
              <a:avLst/>
            </a:prstGeom>
          </p:spPr>
          <p:txBody>
            <a:bodyPr anchor="t" rtlCol="false" tIns="0" lIns="0" bIns="0" rIns="0">
              <a:spAutoFit/>
            </a:bodyPr>
            <a:lstStyle/>
            <a:p>
              <a:pPr algn="l" marL="0" indent="0" lvl="0">
                <a:lnSpc>
                  <a:spcPts val="3120"/>
                </a:lnSpc>
                <a:spcBef>
                  <a:spcPct val="0"/>
                </a:spcBef>
              </a:pPr>
              <a:r>
                <a:rPr lang="en-US" sz="2400">
                  <a:solidFill>
                    <a:srgbClr val="000000"/>
                  </a:solidFill>
                  <a:latin typeface="Rubik Bold"/>
                </a:rPr>
                <a:t>Unregistered Users</a:t>
              </a:r>
            </a:p>
          </p:txBody>
        </p:sp>
        <p:sp>
          <p:nvSpPr>
            <p:cNvPr name="TextBox 6" id="6"/>
            <p:cNvSpPr txBox="true"/>
            <p:nvPr/>
          </p:nvSpPr>
          <p:spPr>
            <a:xfrm rot="0">
              <a:off x="0" y="582836"/>
              <a:ext cx="5665114" cy="1792605"/>
            </a:xfrm>
            <a:prstGeom prst="rect">
              <a:avLst/>
            </a:prstGeom>
          </p:spPr>
          <p:txBody>
            <a:bodyPr anchor="t" rtlCol="false" tIns="0" lIns="0" bIns="0" rIns="0">
              <a:spAutoFit/>
            </a:bodyPr>
            <a:lstStyle/>
            <a:p>
              <a:pPr marL="518160" indent="-259080" lvl="1">
                <a:lnSpc>
                  <a:spcPts val="3600"/>
                </a:lnSpc>
                <a:buFont typeface="Arial"/>
                <a:buChar char="•"/>
              </a:pPr>
              <a:r>
                <a:rPr lang="en-US" sz="2400">
                  <a:solidFill>
                    <a:srgbClr val="000000"/>
                  </a:solidFill>
                  <a:latin typeface="Rubik"/>
                </a:rPr>
                <a:t>Login</a:t>
              </a:r>
            </a:p>
            <a:p>
              <a:pPr marL="518160" indent="-259080" lvl="1">
                <a:lnSpc>
                  <a:spcPts val="3600"/>
                </a:lnSpc>
                <a:buFont typeface="Arial"/>
                <a:buChar char="•"/>
              </a:pPr>
              <a:r>
                <a:rPr lang="en-US" sz="2400">
                  <a:solidFill>
                    <a:srgbClr val="000000"/>
                  </a:solidFill>
                  <a:latin typeface="Rubik"/>
                </a:rPr>
                <a:t>Sign Up</a:t>
              </a:r>
            </a:p>
            <a:p>
              <a:pPr algn="l" marL="518160" indent="-259080" lvl="1">
                <a:lnSpc>
                  <a:spcPts val="3600"/>
                </a:lnSpc>
                <a:buFont typeface="Arial"/>
                <a:buChar char="•"/>
              </a:pPr>
              <a:r>
                <a:rPr lang="en-US" sz="2400">
                  <a:solidFill>
                    <a:srgbClr val="000000"/>
                  </a:solidFill>
                  <a:latin typeface="Rubik"/>
                </a:rPr>
                <a:t>Find Restaurant</a:t>
              </a:r>
            </a:p>
          </p:txBody>
        </p:sp>
        <p:sp>
          <p:nvSpPr>
            <p:cNvPr name="TextBox 7" id="7"/>
            <p:cNvSpPr txBox="true"/>
            <p:nvPr/>
          </p:nvSpPr>
          <p:spPr>
            <a:xfrm rot="0">
              <a:off x="5665114" y="-38100"/>
              <a:ext cx="5665114" cy="518160"/>
            </a:xfrm>
            <a:prstGeom prst="rect">
              <a:avLst/>
            </a:prstGeom>
          </p:spPr>
          <p:txBody>
            <a:bodyPr anchor="t" rtlCol="false" tIns="0" lIns="0" bIns="0" rIns="0">
              <a:spAutoFit/>
            </a:bodyPr>
            <a:lstStyle/>
            <a:p>
              <a:pPr algn="l" marL="0" indent="0" lvl="0">
                <a:lnSpc>
                  <a:spcPts val="3120"/>
                </a:lnSpc>
                <a:spcBef>
                  <a:spcPct val="0"/>
                </a:spcBef>
              </a:pPr>
              <a:r>
                <a:rPr lang="en-US" sz="2400">
                  <a:solidFill>
                    <a:srgbClr val="000000"/>
                  </a:solidFill>
                  <a:latin typeface="Rubik Bold"/>
                </a:rPr>
                <a:t>Registered Users</a:t>
              </a:r>
            </a:p>
          </p:txBody>
        </p:sp>
        <p:sp>
          <p:nvSpPr>
            <p:cNvPr name="TextBox 8" id="8"/>
            <p:cNvSpPr txBox="true"/>
            <p:nvPr/>
          </p:nvSpPr>
          <p:spPr>
            <a:xfrm rot="0">
              <a:off x="5665114" y="584835"/>
              <a:ext cx="5899290" cy="5450205"/>
            </a:xfrm>
            <a:prstGeom prst="rect">
              <a:avLst/>
            </a:prstGeom>
          </p:spPr>
          <p:txBody>
            <a:bodyPr anchor="t" rtlCol="false" tIns="0" lIns="0" bIns="0" rIns="0">
              <a:spAutoFit/>
            </a:bodyPr>
            <a:lstStyle/>
            <a:p>
              <a:pPr marL="518160" indent="-259080" lvl="1">
                <a:lnSpc>
                  <a:spcPts val="3600"/>
                </a:lnSpc>
                <a:buFont typeface="Arial"/>
                <a:buChar char="•"/>
              </a:pPr>
              <a:r>
                <a:rPr lang="en-US" sz="2400">
                  <a:solidFill>
                    <a:srgbClr val="000000"/>
                  </a:solidFill>
                  <a:latin typeface="Rubik"/>
                </a:rPr>
                <a:t>Modify Personal Data </a:t>
              </a:r>
            </a:p>
            <a:p>
              <a:pPr marL="518160" indent="-259080" lvl="1">
                <a:lnSpc>
                  <a:spcPts val="3600"/>
                </a:lnSpc>
                <a:buFont typeface="Arial"/>
                <a:buChar char="•"/>
              </a:pPr>
              <a:r>
                <a:rPr lang="en-US" sz="2400">
                  <a:solidFill>
                    <a:srgbClr val="000000"/>
                  </a:solidFill>
                  <a:latin typeface="Rubik"/>
                </a:rPr>
                <a:t>Find Restaurant</a:t>
              </a:r>
            </a:p>
            <a:p>
              <a:pPr marL="518160" indent="-259080" lvl="1">
                <a:lnSpc>
                  <a:spcPts val="3600"/>
                </a:lnSpc>
                <a:buFont typeface="Arial"/>
                <a:buChar char="•"/>
              </a:pPr>
              <a:r>
                <a:rPr lang="en-US" sz="2400">
                  <a:solidFill>
                    <a:srgbClr val="000000"/>
                  </a:solidFill>
                  <a:latin typeface="Rubik"/>
                </a:rPr>
                <a:t>Filter Restaurant</a:t>
              </a:r>
            </a:p>
            <a:p>
              <a:pPr marL="518160" indent="-259080" lvl="1">
                <a:lnSpc>
                  <a:spcPts val="3600"/>
                </a:lnSpc>
                <a:buFont typeface="Arial"/>
                <a:buChar char="•"/>
              </a:pPr>
              <a:r>
                <a:rPr lang="en-US" sz="2400">
                  <a:solidFill>
                    <a:srgbClr val="000000"/>
                  </a:solidFill>
                  <a:latin typeface="Rubik"/>
                </a:rPr>
                <a:t>Place Order</a:t>
              </a:r>
            </a:p>
            <a:p>
              <a:pPr marL="518160" indent="-259080" lvl="1">
                <a:lnSpc>
                  <a:spcPts val="3600"/>
                </a:lnSpc>
                <a:buFont typeface="Arial"/>
                <a:buChar char="•"/>
              </a:pPr>
              <a:r>
                <a:rPr lang="en-US" sz="2400">
                  <a:solidFill>
                    <a:srgbClr val="000000"/>
                  </a:solidFill>
                  <a:latin typeface="Rubik"/>
                </a:rPr>
                <a:t>Confirm Order</a:t>
              </a:r>
            </a:p>
            <a:p>
              <a:pPr marL="518160" indent="-259080" lvl="1">
                <a:lnSpc>
                  <a:spcPts val="3600"/>
                </a:lnSpc>
                <a:buFont typeface="Arial"/>
                <a:buChar char="•"/>
              </a:pPr>
              <a:r>
                <a:rPr lang="en-US" sz="2400">
                  <a:solidFill>
                    <a:srgbClr val="000000"/>
                  </a:solidFill>
                  <a:latin typeface="Rubik"/>
                </a:rPr>
                <a:t>View Past Orders </a:t>
              </a:r>
            </a:p>
            <a:p>
              <a:pPr marL="518160" indent="-259080" lvl="1">
                <a:lnSpc>
                  <a:spcPts val="3600"/>
                </a:lnSpc>
                <a:buFont typeface="Arial"/>
                <a:buChar char="•"/>
              </a:pPr>
              <a:r>
                <a:rPr lang="en-US" sz="2400">
                  <a:solidFill>
                    <a:srgbClr val="000000"/>
                  </a:solidFill>
                  <a:latin typeface="Rubik"/>
                </a:rPr>
                <a:t>Follow Users</a:t>
              </a:r>
            </a:p>
            <a:p>
              <a:pPr marL="518160" indent="-259080" lvl="1">
                <a:lnSpc>
                  <a:spcPts val="3600"/>
                </a:lnSpc>
                <a:buFont typeface="Arial"/>
                <a:buChar char="•"/>
              </a:pPr>
              <a:r>
                <a:rPr lang="en-US" sz="2400">
                  <a:solidFill>
                    <a:srgbClr val="000000"/>
                  </a:solidFill>
                  <a:latin typeface="Rubik"/>
                </a:rPr>
                <a:t>Rate Restaurants</a:t>
              </a:r>
            </a:p>
            <a:p>
              <a:pPr algn="l" marL="518160" indent="-259080" lvl="1">
                <a:lnSpc>
                  <a:spcPts val="3600"/>
                </a:lnSpc>
                <a:buFont typeface="Arial"/>
                <a:buChar char="•"/>
              </a:pPr>
              <a:r>
                <a:rPr lang="en-US" sz="2400">
                  <a:solidFill>
                    <a:srgbClr val="000000"/>
                  </a:solidFill>
                  <a:latin typeface="Rubik"/>
                </a:rPr>
                <a:t>View Restaurants Reviews</a:t>
              </a:r>
            </a:p>
          </p:txBody>
        </p:sp>
        <p:sp>
          <p:nvSpPr>
            <p:cNvPr name="TextBox 9" id="9"/>
            <p:cNvSpPr txBox="true"/>
            <p:nvPr/>
          </p:nvSpPr>
          <p:spPr>
            <a:xfrm rot="0">
              <a:off x="11330228" y="-38100"/>
              <a:ext cx="5665114" cy="518160"/>
            </a:xfrm>
            <a:prstGeom prst="rect">
              <a:avLst/>
            </a:prstGeom>
          </p:spPr>
          <p:txBody>
            <a:bodyPr anchor="t" rtlCol="false" tIns="0" lIns="0" bIns="0" rIns="0">
              <a:spAutoFit/>
            </a:bodyPr>
            <a:lstStyle/>
            <a:p>
              <a:pPr algn="l" marL="0" indent="0" lvl="0">
                <a:lnSpc>
                  <a:spcPts val="3120"/>
                </a:lnSpc>
                <a:spcBef>
                  <a:spcPct val="0"/>
                </a:spcBef>
              </a:pPr>
              <a:r>
                <a:rPr lang="en-US" sz="2400">
                  <a:solidFill>
                    <a:srgbClr val="000000"/>
                  </a:solidFill>
                  <a:latin typeface="Rubik Bold"/>
                </a:rPr>
                <a:t>Restaurants</a:t>
              </a:r>
            </a:p>
          </p:txBody>
        </p:sp>
        <p:sp>
          <p:nvSpPr>
            <p:cNvPr name="TextBox 10" id="10"/>
            <p:cNvSpPr txBox="true"/>
            <p:nvPr/>
          </p:nvSpPr>
          <p:spPr>
            <a:xfrm rot="0">
              <a:off x="11330228" y="580449"/>
              <a:ext cx="5665114" cy="4231005"/>
            </a:xfrm>
            <a:prstGeom prst="rect">
              <a:avLst/>
            </a:prstGeom>
          </p:spPr>
          <p:txBody>
            <a:bodyPr anchor="t" rtlCol="false" tIns="0" lIns="0" bIns="0" rIns="0">
              <a:spAutoFit/>
            </a:bodyPr>
            <a:lstStyle/>
            <a:p>
              <a:pPr marL="518160" indent="-259080" lvl="1">
                <a:lnSpc>
                  <a:spcPts val="3600"/>
                </a:lnSpc>
                <a:buFont typeface="Arial"/>
                <a:buChar char="•"/>
              </a:pPr>
              <a:r>
                <a:rPr lang="en-US" sz="2400">
                  <a:solidFill>
                    <a:srgbClr val="000000"/>
                  </a:solidFill>
                  <a:latin typeface="Rubik"/>
                </a:rPr>
                <a:t>Login</a:t>
              </a:r>
            </a:p>
            <a:p>
              <a:pPr marL="518160" indent="-259080" lvl="1">
                <a:lnSpc>
                  <a:spcPts val="3600"/>
                </a:lnSpc>
                <a:buFont typeface="Arial"/>
                <a:buChar char="•"/>
              </a:pPr>
              <a:r>
                <a:rPr lang="en-US" sz="2400">
                  <a:solidFill>
                    <a:srgbClr val="000000"/>
                  </a:solidFill>
                  <a:latin typeface="Rubik"/>
                </a:rPr>
                <a:t>View Pending Orders </a:t>
              </a:r>
            </a:p>
            <a:p>
              <a:pPr marL="518160" indent="-259080" lvl="1">
                <a:lnSpc>
                  <a:spcPts val="3600"/>
                </a:lnSpc>
                <a:buFont typeface="Arial"/>
                <a:buChar char="•"/>
              </a:pPr>
              <a:r>
                <a:rPr lang="en-US" sz="2400">
                  <a:solidFill>
                    <a:srgbClr val="000000"/>
                  </a:solidFill>
                  <a:latin typeface="Rubik"/>
                </a:rPr>
                <a:t>View Past Orders </a:t>
              </a:r>
            </a:p>
            <a:p>
              <a:pPr marL="518160" indent="-259080" lvl="1">
                <a:lnSpc>
                  <a:spcPts val="3600"/>
                </a:lnSpc>
                <a:buFont typeface="Arial"/>
                <a:buChar char="•"/>
              </a:pPr>
              <a:r>
                <a:rPr lang="en-US" sz="2400">
                  <a:solidFill>
                    <a:srgbClr val="000000"/>
                  </a:solidFill>
                  <a:latin typeface="Rubik"/>
                </a:rPr>
                <a:t>Confirm Order</a:t>
              </a:r>
            </a:p>
            <a:p>
              <a:pPr marL="518160" indent="-259080" lvl="1">
                <a:lnSpc>
                  <a:spcPts val="3600"/>
                </a:lnSpc>
                <a:buFont typeface="Arial"/>
                <a:buChar char="•"/>
              </a:pPr>
              <a:r>
                <a:rPr lang="en-US" sz="2400">
                  <a:solidFill>
                    <a:srgbClr val="000000"/>
                  </a:solidFill>
                  <a:latin typeface="Rubik"/>
                </a:rPr>
                <a:t>Modify Dishes</a:t>
              </a:r>
            </a:p>
            <a:p>
              <a:pPr marL="518160" indent="-259080" lvl="1">
                <a:lnSpc>
                  <a:spcPts val="3600"/>
                </a:lnSpc>
                <a:buFont typeface="Arial"/>
                <a:buChar char="•"/>
              </a:pPr>
              <a:r>
                <a:rPr lang="en-US" sz="2400">
                  <a:solidFill>
                    <a:srgbClr val="000000"/>
                  </a:solidFill>
                  <a:latin typeface="Rubik"/>
                </a:rPr>
                <a:t>View Ratings </a:t>
              </a:r>
            </a:p>
            <a:p>
              <a:pPr algn="l" marL="518160" indent="-259080" lvl="1">
                <a:lnSpc>
                  <a:spcPts val="3600"/>
                </a:lnSpc>
                <a:buFont typeface="Arial"/>
                <a:buChar char="•"/>
              </a:pPr>
              <a:r>
                <a:rPr lang="en-US" sz="2400">
                  <a:solidFill>
                    <a:srgbClr val="000000"/>
                  </a:solidFill>
                  <a:latin typeface="Rubik"/>
                </a:rPr>
                <a:t>Analytics </a:t>
              </a:r>
            </a:p>
          </p:txBody>
        </p:sp>
        <p:sp>
          <p:nvSpPr>
            <p:cNvPr name="TextBox 11" id="11"/>
            <p:cNvSpPr txBox="true"/>
            <p:nvPr/>
          </p:nvSpPr>
          <p:spPr>
            <a:xfrm rot="0">
              <a:off x="16995341" y="-38100"/>
              <a:ext cx="5665114" cy="518160"/>
            </a:xfrm>
            <a:prstGeom prst="rect">
              <a:avLst/>
            </a:prstGeom>
          </p:spPr>
          <p:txBody>
            <a:bodyPr anchor="t" rtlCol="false" tIns="0" lIns="0" bIns="0" rIns="0">
              <a:spAutoFit/>
            </a:bodyPr>
            <a:lstStyle/>
            <a:p>
              <a:pPr algn="l" marL="0" indent="0" lvl="0">
                <a:lnSpc>
                  <a:spcPts val="3120"/>
                </a:lnSpc>
                <a:spcBef>
                  <a:spcPct val="0"/>
                </a:spcBef>
              </a:pPr>
              <a:r>
                <a:rPr lang="en-US" sz="2400">
                  <a:solidFill>
                    <a:srgbClr val="000000"/>
                  </a:solidFill>
                  <a:latin typeface="Rubik Bold"/>
                </a:rPr>
                <a:t>Administrartor</a:t>
              </a:r>
            </a:p>
          </p:txBody>
        </p:sp>
        <p:sp>
          <p:nvSpPr>
            <p:cNvPr name="TextBox 12" id="12"/>
            <p:cNvSpPr txBox="true"/>
            <p:nvPr/>
          </p:nvSpPr>
          <p:spPr>
            <a:xfrm rot="0">
              <a:off x="16995341" y="580449"/>
              <a:ext cx="5665114" cy="3011805"/>
            </a:xfrm>
            <a:prstGeom prst="rect">
              <a:avLst/>
            </a:prstGeom>
          </p:spPr>
          <p:txBody>
            <a:bodyPr anchor="t" rtlCol="false" tIns="0" lIns="0" bIns="0" rIns="0">
              <a:spAutoFit/>
            </a:bodyPr>
            <a:lstStyle/>
            <a:p>
              <a:pPr marL="518160" indent="-259080" lvl="1">
                <a:lnSpc>
                  <a:spcPts val="3600"/>
                </a:lnSpc>
                <a:buFont typeface="Arial"/>
                <a:buChar char="•"/>
              </a:pPr>
              <a:r>
                <a:rPr lang="en-US" sz="2400">
                  <a:solidFill>
                    <a:srgbClr val="000000"/>
                  </a:solidFill>
                  <a:latin typeface="Rubik"/>
                </a:rPr>
                <a:t>Access with dedicate Token</a:t>
              </a:r>
            </a:p>
            <a:p>
              <a:pPr marL="518160" indent="-259080" lvl="1">
                <a:lnSpc>
                  <a:spcPts val="3600"/>
                </a:lnSpc>
                <a:buFont typeface="Arial"/>
                <a:buChar char="•"/>
              </a:pPr>
              <a:r>
                <a:rPr lang="en-US" sz="2400">
                  <a:solidFill>
                    <a:srgbClr val="000000"/>
                  </a:solidFill>
                  <a:latin typeface="Rubik"/>
                </a:rPr>
                <a:t>Analytics </a:t>
              </a:r>
            </a:p>
            <a:p>
              <a:pPr marL="518160" indent="-259080" lvl="1">
                <a:lnSpc>
                  <a:spcPts val="3600"/>
                </a:lnSpc>
                <a:buFont typeface="Arial"/>
                <a:buChar char="•"/>
              </a:pPr>
              <a:r>
                <a:rPr lang="en-US" sz="2400">
                  <a:solidFill>
                    <a:srgbClr val="000000"/>
                  </a:solidFill>
                  <a:latin typeface="Rubik"/>
                </a:rPr>
                <a:t>Update Ratings</a:t>
              </a:r>
            </a:p>
            <a:p>
              <a:pPr algn="l" marL="518160" indent="-259080" lvl="1">
                <a:lnSpc>
                  <a:spcPts val="3600"/>
                </a:lnSpc>
                <a:buFont typeface="Arial"/>
                <a:buChar char="•"/>
              </a:pPr>
              <a:r>
                <a:rPr lang="en-US" sz="2400">
                  <a:solidFill>
                    <a:srgbClr val="000000"/>
                  </a:solidFill>
                  <a:latin typeface="Rubik"/>
                </a:rPr>
                <a:t>Update Prices </a:t>
              </a:r>
            </a:p>
          </p:txBody>
        </p:sp>
      </p:grpSp>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542319" y="8792271"/>
            <a:ext cx="1203362" cy="932058"/>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031661" y="7557669"/>
            <a:ext cx="4714875" cy="4114800"/>
          </a:xfrm>
          <a:prstGeom prst="rect">
            <a:avLst/>
          </a:prstGeom>
        </p:spPr>
      </p:pic>
      <p:pic>
        <p:nvPicPr>
          <p:cNvPr name="Picture 15" id="1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280567" y="-1885950"/>
            <a:ext cx="3465921" cy="4114800"/>
          </a:xfrm>
          <a:prstGeom prst="rect">
            <a:avLst/>
          </a:prstGeom>
        </p:spPr>
      </p:pic>
      <p:pic>
        <p:nvPicPr>
          <p:cNvPr name="Picture 16" id="16"/>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847241" y="-734232"/>
            <a:ext cx="4784651" cy="4114800"/>
          </a:xfrm>
          <a:prstGeom prst="rect">
            <a:avLst/>
          </a:prstGeom>
        </p:spPr>
      </p:pic>
      <p:sp>
        <p:nvSpPr>
          <p:cNvPr name="TextBox 17" id="17"/>
          <p:cNvSpPr txBox="true"/>
          <p:nvPr/>
        </p:nvSpPr>
        <p:spPr>
          <a:xfrm rot="0">
            <a:off x="1028700" y="1019175"/>
            <a:ext cx="16230600" cy="1209675"/>
          </a:xfrm>
          <a:prstGeom prst="rect">
            <a:avLst/>
          </a:prstGeom>
        </p:spPr>
        <p:txBody>
          <a:bodyPr anchor="t" rtlCol="false" tIns="0" lIns="0" bIns="0" rIns="0">
            <a:spAutoFit/>
          </a:bodyPr>
          <a:lstStyle/>
          <a:p>
            <a:pPr algn="ctr" marL="0" indent="0" lvl="0">
              <a:lnSpc>
                <a:spcPts val="9480"/>
              </a:lnSpc>
              <a:spcBef>
                <a:spcPct val="0"/>
              </a:spcBef>
            </a:pPr>
            <a:r>
              <a:rPr lang="en-US" sz="7900">
                <a:solidFill>
                  <a:srgbClr val="7C2714"/>
                </a:solidFill>
                <a:latin typeface="Rubik Bold"/>
              </a:rPr>
              <a:t>Functional</a:t>
            </a:r>
            <a:r>
              <a:rPr lang="en-US" sz="7900">
                <a:solidFill>
                  <a:srgbClr val="7C2714"/>
                </a:solidFill>
                <a:latin typeface="Rubik Bold"/>
              </a:rPr>
              <a:t> Requirements</a:t>
            </a:r>
          </a:p>
        </p:txBody>
      </p:sp>
      <p:pic>
        <p:nvPicPr>
          <p:cNvPr name="Picture 18" id="1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2085912" y="5850605"/>
            <a:ext cx="663718" cy="1327435"/>
          </a:xfrm>
          <a:prstGeom prst="rect">
            <a:avLst/>
          </a:prstGeom>
        </p:spPr>
      </p:pic>
      <p:pic>
        <p:nvPicPr>
          <p:cNvPr name="Picture 19" id="19"/>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3707007" y="3653993"/>
            <a:ext cx="460807" cy="921614"/>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pic>
        <p:nvPicPr>
          <p:cNvPr name="Picture 3" id="3"/>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874946" y="6350236"/>
            <a:ext cx="5928918" cy="3374093"/>
          </a:xfrm>
          <a:prstGeom prst="rect">
            <a:avLst/>
          </a:prstGeom>
        </p:spPr>
      </p:pic>
      <p:pic>
        <p:nvPicPr>
          <p:cNvPr name="Picture 4" id="4"/>
          <p:cNvPicPr>
            <a:picLocks noChangeAspect="true"/>
          </p:cNvPicPr>
          <p:nvPr/>
        </p:nvPicPr>
        <p:blipFill>
          <a:blip r:embed="rId6">
            <a:alphaModFix amt="19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1571" y="6027507"/>
            <a:ext cx="5225143"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18956" y="-1027307"/>
            <a:ext cx="4695311" cy="411480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3951592">
            <a:off x="15766077" y="-1027307"/>
            <a:ext cx="2186462" cy="4114800"/>
          </a:xfrm>
          <a:prstGeom prst="rect">
            <a:avLst/>
          </a:prstGeom>
        </p:spPr>
      </p:pic>
      <p:sp>
        <p:nvSpPr>
          <p:cNvPr name="TextBox 7" id="7"/>
          <p:cNvSpPr txBox="true"/>
          <p:nvPr/>
        </p:nvSpPr>
        <p:spPr>
          <a:xfrm rot="0">
            <a:off x="1028700" y="2259533"/>
            <a:ext cx="16230600" cy="1209675"/>
          </a:xfrm>
          <a:prstGeom prst="rect">
            <a:avLst/>
          </a:prstGeom>
        </p:spPr>
        <p:txBody>
          <a:bodyPr anchor="t" rtlCol="false" tIns="0" lIns="0" bIns="0" rIns="0">
            <a:spAutoFit/>
          </a:bodyPr>
          <a:lstStyle/>
          <a:p>
            <a:pPr algn="ctr" marL="0" indent="0" lvl="0">
              <a:lnSpc>
                <a:spcPts val="9480"/>
              </a:lnSpc>
              <a:spcBef>
                <a:spcPct val="0"/>
              </a:spcBef>
            </a:pPr>
            <a:r>
              <a:rPr lang="en-US" sz="7900">
                <a:solidFill>
                  <a:srgbClr val="7C2714"/>
                </a:solidFill>
                <a:latin typeface="Rubik Bold"/>
              </a:rPr>
              <a:t>Non-Functional</a:t>
            </a:r>
            <a:r>
              <a:rPr lang="en-US" sz="7900">
                <a:solidFill>
                  <a:srgbClr val="7C2714"/>
                </a:solidFill>
                <a:latin typeface="Rubik Bold"/>
              </a:rPr>
              <a:t> Requirements</a:t>
            </a:r>
          </a:p>
        </p:txBody>
      </p:sp>
      <p:sp>
        <p:nvSpPr>
          <p:cNvPr name="TextBox 8" id="8"/>
          <p:cNvSpPr txBox="true"/>
          <p:nvPr/>
        </p:nvSpPr>
        <p:spPr>
          <a:xfrm rot="0">
            <a:off x="2188058" y="3878180"/>
            <a:ext cx="12689471" cy="2472055"/>
          </a:xfrm>
          <a:prstGeom prst="rect">
            <a:avLst/>
          </a:prstGeom>
        </p:spPr>
        <p:txBody>
          <a:bodyPr anchor="t" rtlCol="false" tIns="0" lIns="0" bIns="0" rIns="0">
            <a:spAutoFit/>
          </a:bodyPr>
          <a:lstStyle/>
          <a:p>
            <a:pPr marL="604518" indent="-302259" lvl="1">
              <a:lnSpc>
                <a:spcPts val="3919"/>
              </a:lnSpc>
              <a:buFont typeface="Arial"/>
              <a:buChar char="•"/>
            </a:pPr>
            <a:r>
              <a:rPr lang="en-US" sz="2799">
                <a:solidFill>
                  <a:srgbClr val="000000"/>
                </a:solidFill>
                <a:latin typeface="Rubik"/>
              </a:rPr>
              <a:t>The application must be available 24/7</a:t>
            </a:r>
          </a:p>
          <a:p>
            <a:pPr marL="604518" indent="-302259" lvl="1">
              <a:lnSpc>
                <a:spcPts val="3919"/>
              </a:lnSpc>
              <a:buFont typeface="Arial"/>
              <a:buChar char="•"/>
            </a:pPr>
            <a:r>
              <a:rPr lang="en-US" sz="2799">
                <a:solidFill>
                  <a:srgbClr val="000000"/>
                </a:solidFill>
                <a:latin typeface="Rubik"/>
              </a:rPr>
              <a:t>The application must respond to any user input within milliseconds</a:t>
            </a:r>
          </a:p>
          <a:p>
            <a:pPr marL="604518" indent="-302259" lvl="1">
              <a:lnSpc>
                <a:spcPts val="3919"/>
              </a:lnSpc>
              <a:buFont typeface="Arial"/>
              <a:buChar char="•"/>
            </a:pPr>
            <a:r>
              <a:rPr lang="en-US" sz="2799">
                <a:solidFill>
                  <a:srgbClr val="000000"/>
                </a:solidFill>
                <a:latin typeface="Rubik"/>
              </a:rPr>
              <a:t>The application must satisfy all requests even at high loads</a:t>
            </a:r>
          </a:p>
          <a:p>
            <a:pPr marL="604518" indent="-302259" lvl="1">
              <a:lnSpc>
                <a:spcPts val="3919"/>
              </a:lnSpc>
              <a:buFont typeface="Arial"/>
              <a:buChar char="•"/>
            </a:pPr>
            <a:r>
              <a:rPr lang="en-US" sz="2799">
                <a:solidFill>
                  <a:srgbClr val="000000"/>
                </a:solidFill>
                <a:latin typeface="Rubik"/>
              </a:rPr>
              <a:t>The application must be user-friendly with high usability</a:t>
            </a:r>
          </a:p>
          <a:p>
            <a:pPr>
              <a:lnSpc>
                <a:spcPts val="3919"/>
              </a:lnSpc>
            </a:pPr>
          </a:p>
        </p:txBody>
      </p:sp>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1754053" y="424244"/>
            <a:ext cx="663718" cy="1327435"/>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070515" y="6646978"/>
            <a:ext cx="382801" cy="765602"/>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pic>
        <p:nvPicPr>
          <p:cNvPr name="Picture 3" id="3"/>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10846" y="5609529"/>
            <a:ext cx="5569949" cy="4114800"/>
          </a:xfrm>
          <a:prstGeom prst="rect">
            <a:avLst/>
          </a:prstGeom>
        </p:spPr>
      </p:pic>
      <p:pic>
        <p:nvPicPr>
          <p:cNvPr name="Picture 4" id="4"/>
          <p:cNvPicPr>
            <a:picLocks noChangeAspect="true"/>
          </p:cNvPicPr>
          <p:nvPr/>
        </p:nvPicPr>
        <p:blipFill>
          <a:blip r:embed="rId6">
            <a:alphaModFix amt="19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664039" y="482917"/>
            <a:ext cx="5119502" cy="4114800"/>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3598639" y="1574482"/>
            <a:ext cx="10492495" cy="8563627"/>
          </a:xfrm>
          <a:prstGeom prst="rect">
            <a:avLst/>
          </a:prstGeom>
        </p:spPr>
      </p:pic>
      <p:sp>
        <p:nvSpPr>
          <p:cNvPr name="TextBox 6" id="6"/>
          <p:cNvSpPr txBox="true"/>
          <p:nvPr/>
        </p:nvSpPr>
        <p:spPr>
          <a:xfrm rot="0">
            <a:off x="1028700" y="444817"/>
            <a:ext cx="16230600" cy="1024890"/>
          </a:xfrm>
          <a:prstGeom prst="rect">
            <a:avLst/>
          </a:prstGeom>
        </p:spPr>
        <p:txBody>
          <a:bodyPr anchor="t" rtlCol="false" tIns="0" lIns="0" bIns="0" rIns="0">
            <a:spAutoFit/>
          </a:bodyPr>
          <a:lstStyle/>
          <a:p>
            <a:pPr algn="ctr" marL="0" indent="0" lvl="0">
              <a:lnSpc>
                <a:spcPts val="7920"/>
              </a:lnSpc>
            </a:pPr>
            <a:r>
              <a:rPr lang="en-US" sz="7200">
                <a:solidFill>
                  <a:srgbClr val="7C2714"/>
                </a:solidFill>
                <a:latin typeface="Rubik Bold"/>
              </a:rPr>
              <a:t>UML</a:t>
            </a:r>
          </a:p>
        </p:txBody>
      </p:sp>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4408513" y="6299562"/>
            <a:ext cx="382801" cy="765602"/>
          </a:xfrm>
          <a:prstGeom prst="rect">
            <a:avLst/>
          </a:prstGeom>
        </p:spPr>
      </p:pic>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632103" y="3816065"/>
            <a:ext cx="663718" cy="1327435"/>
          </a:xfrm>
          <a:prstGeom prst="rect">
            <a:avLst/>
          </a:prstGeom>
        </p:spPr>
      </p:pic>
      <p:pic>
        <p:nvPicPr>
          <p:cNvPr name="Picture 9" id="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2016887" y="-1000038"/>
            <a:ext cx="4754496" cy="4114800"/>
          </a:xfrm>
          <a:prstGeom prst="rect">
            <a:avLst/>
          </a:prstGeom>
        </p:spPr>
      </p:pic>
      <p:pic>
        <p:nvPicPr>
          <p:cNvPr name="Picture 10" id="10"/>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4901862" y="7666929"/>
            <a:ext cx="4714875" cy="41148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pic>
        <p:nvPicPr>
          <p:cNvPr name="Picture 3" id="3"/>
          <p:cNvPicPr>
            <a:picLocks noChangeAspect="true"/>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62294" y="4719236"/>
            <a:ext cx="5458253" cy="4852883"/>
          </a:xfrm>
          <a:prstGeom prst="rect">
            <a:avLst/>
          </a:prstGeom>
        </p:spPr>
      </p:pic>
      <p:pic>
        <p:nvPicPr>
          <p:cNvPr name="Picture 4" id="4"/>
          <p:cNvPicPr>
            <a:picLocks noChangeAspect="true"/>
          </p:cNvPicPr>
          <p:nvPr/>
        </p:nvPicPr>
        <p:blipFill>
          <a:blip r:embed="rId6">
            <a:alphaModFix amt="19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753576" y="1773451"/>
            <a:ext cx="4442429" cy="4114800"/>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0" y="1504948"/>
            <a:ext cx="18288000" cy="8736738"/>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4408513" y="6299562"/>
            <a:ext cx="382801" cy="765602"/>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3176369" y="3167133"/>
            <a:ext cx="663718" cy="1327435"/>
          </a:xfrm>
          <a:prstGeom prst="rect">
            <a:avLst/>
          </a:prstGeom>
        </p:spPr>
      </p:pic>
      <p:pic>
        <p:nvPicPr>
          <p:cNvPr name="Picture 8" id="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true" flipV="true" rot="0">
            <a:off x="-706506" y="-409758"/>
            <a:ext cx="3882875" cy="4114800"/>
          </a:xfrm>
          <a:prstGeom prst="rect">
            <a:avLst/>
          </a:prstGeom>
        </p:spPr>
      </p:pic>
      <p:sp>
        <p:nvSpPr>
          <p:cNvPr name="TextBox 9" id="9"/>
          <p:cNvSpPr txBox="true"/>
          <p:nvPr/>
        </p:nvSpPr>
        <p:spPr>
          <a:xfrm rot="0">
            <a:off x="1028700" y="318197"/>
            <a:ext cx="16230600" cy="1024890"/>
          </a:xfrm>
          <a:prstGeom prst="rect">
            <a:avLst/>
          </a:prstGeom>
        </p:spPr>
        <p:txBody>
          <a:bodyPr anchor="t" rtlCol="false" tIns="0" lIns="0" bIns="0" rIns="0">
            <a:spAutoFit/>
          </a:bodyPr>
          <a:lstStyle/>
          <a:p>
            <a:pPr algn="ctr" marL="0" indent="0" lvl="0">
              <a:lnSpc>
                <a:spcPts val="7920"/>
              </a:lnSpc>
            </a:pPr>
            <a:r>
              <a:rPr lang="en-US" sz="7200">
                <a:solidFill>
                  <a:srgbClr val="7C2714"/>
                </a:solidFill>
                <a:latin typeface="Rubik Bold"/>
              </a:rPr>
              <a:t>Use Case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762555" y="-163310"/>
            <a:ext cx="3050095" cy="4114800"/>
          </a:xfrm>
          <a:prstGeom prst="rect">
            <a:avLst/>
          </a:prstGeom>
        </p:spPr>
      </p:pic>
      <p:grpSp>
        <p:nvGrpSpPr>
          <p:cNvPr name="Group 3" id="3"/>
          <p:cNvGrpSpPr/>
          <p:nvPr/>
        </p:nvGrpSpPr>
        <p:grpSpPr>
          <a:xfrm rot="0">
            <a:off x="10231456" y="2233612"/>
            <a:ext cx="6346597" cy="5819775"/>
            <a:chOff x="0" y="0"/>
            <a:chExt cx="8462129" cy="7759700"/>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5486400" cy="548640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975729" y="0"/>
              <a:ext cx="5486400" cy="5486400"/>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90793" y="2273300"/>
              <a:ext cx="5486400" cy="5486400"/>
            </a:xfrm>
            <a:prstGeom prst="rect">
              <a:avLst/>
            </a:prstGeom>
          </p:spPr>
        </p:pic>
      </p:grpSp>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542319" y="8792271"/>
            <a:ext cx="1203362" cy="932058"/>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093748">
            <a:off x="14302839" y="5120621"/>
            <a:ext cx="1765171" cy="1295195"/>
          </a:xfrm>
          <a:prstGeom prst="rect">
            <a:avLst/>
          </a:prstGeom>
        </p:spPr>
      </p:pic>
      <p:pic>
        <p:nvPicPr>
          <p:cNvPr name="Picture 9" id="9"/>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6578053" y="7930865"/>
            <a:ext cx="663718" cy="1327435"/>
          </a:xfrm>
          <a:prstGeom prst="rect">
            <a:avLst/>
          </a:prstGeom>
        </p:spPr>
      </p:pic>
      <p:grpSp>
        <p:nvGrpSpPr>
          <p:cNvPr name="Group 10" id="10"/>
          <p:cNvGrpSpPr/>
          <p:nvPr/>
        </p:nvGrpSpPr>
        <p:grpSpPr>
          <a:xfrm rot="0">
            <a:off x="-546548" y="-791085"/>
            <a:ext cx="4114800" cy="5375516"/>
            <a:chOff x="0" y="0"/>
            <a:chExt cx="5486400" cy="7167354"/>
          </a:xfrm>
        </p:grpSpPr>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5400000">
              <a:off x="-278551" y="558482"/>
              <a:ext cx="6043502" cy="5486400"/>
            </a:xfrm>
            <a:prstGeom prst="rect">
              <a:avLst/>
            </a:prstGeom>
          </p:spPr>
        </p:pic>
        <p:pic>
          <p:nvPicPr>
            <p:cNvPr name="Picture 12" id="12"/>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7168031">
              <a:off x="-682870" y="2561848"/>
              <a:ext cx="7077604" cy="2043658"/>
            </a:xfrm>
            <a:prstGeom prst="rect">
              <a:avLst/>
            </a:prstGeom>
          </p:spPr>
        </p:pic>
      </p:grpSp>
      <p:pic>
        <p:nvPicPr>
          <p:cNvPr name="Picture 13" id="13"/>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9401542" y="5643864"/>
            <a:ext cx="411108" cy="822215"/>
          </a:xfrm>
          <a:prstGeom prst="rect">
            <a:avLst/>
          </a:prstGeom>
        </p:spPr>
      </p:pic>
      <p:pic>
        <p:nvPicPr>
          <p:cNvPr name="Picture 14" id="14"/>
          <p:cNvPicPr>
            <a:picLocks noChangeAspect="true"/>
          </p:cNvPicPr>
          <p:nvPr/>
        </p:nvPicPr>
        <p:blipFill>
          <a:blip r:embed="rId20">
            <a:alphaModFix amt="19999"/>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498767" y="7290337"/>
            <a:ext cx="3548967" cy="2608491"/>
          </a:xfrm>
          <a:prstGeom prst="rect">
            <a:avLst/>
          </a:prstGeom>
        </p:spPr>
      </p:pic>
      <p:grpSp>
        <p:nvGrpSpPr>
          <p:cNvPr name="Group 15" id="15"/>
          <p:cNvGrpSpPr/>
          <p:nvPr/>
        </p:nvGrpSpPr>
        <p:grpSpPr>
          <a:xfrm rot="0">
            <a:off x="1716406" y="3847351"/>
            <a:ext cx="7427594" cy="2697072"/>
            <a:chOff x="0" y="0"/>
            <a:chExt cx="9903458" cy="3596096"/>
          </a:xfrm>
        </p:grpSpPr>
        <p:sp>
          <p:nvSpPr>
            <p:cNvPr name="TextBox 16" id="16"/>
            <p:cNvSpPr txBox="true"/>
            <p:nvPr/>
          </p:nvSpPr>
          <p:spPr>
            <a:xfrm rot="0">
              <a:off x="0" y="0"/>
              <a:ext cx="9903458" cy="1460500"/>
            </a:xfrm>
            <a:prstGeom prst="rect">
              <a:avLst/>
            </a:prstGeom>
          </p:spPr>
          <p:txBody>
            <a:bodyPr anchor="t" rtlCol="false" tIns="0" lIns="0" bIns="0" rIns="0">
              <a:spAutoFit/>
            </a:bodyPr>
            <a:lstStyle/>
            <a:p>
              <a:pPr algn="l" marL="0" indent="0" lvl="0">
                <a:lnSpc>
                  <a:spcPts val="8640"/>
                </a:lnSpc>
                <a:spcBef>
                  <a:spcPct val="0"/>
                </a:spcBef>
              </a:pPr>
              <a:r>
                <a:rPr lang="en-US" sz="7200">
                  <a:solidFill>
                    <a:srgbClr val="7C2714"/>
                  </a:solidFill>
                  <a:latin typeface="Rubik Bold"/>
                </a:rPr>
                <a:t>CAP Theorem</a:t>
              </a:r>
            </a:p>
          </p:txBody>
        </p:sp>
        <p:sp>
          <p:nvSpPr>
            <p:cNvPr name="TextBox 17" id="17"/>
            <p:cNvSpPr txBox="true"/>
            <p:nvPr/>
          </p:nvSpPr>
          <p:spPr>
            <a:xfrm rot="0">
              <a:off x="0" y="1627088"/>
              <a:ext cx="9903458" cy="1969008"/>
            </a:xfrm>
            <a:prstGeom prst="rect">
              <a:avLst/>
            </a:prstGeom>
          </p:spPr>
          <p:txBody>
            <a:bodyPr anchor="t" rtlCol="false" tIns="0" lIns="0" bIns="0" rIns="0">
              <a:spAutoFit/>
            </a:bodyPr>
            <a:lstStyle/>
            <a:p>
              <a:pPr>
                <a:lnSpc>
                  <a:spcPts val="4016"/>
                </a:lnSpc>
              </a:pPr>
              <a:r>
                <a:rPr lang="en-US" sz="2677">
                  <a:solidFill>
                    <a:srgbClr val="000000"/>
                  </a:solidFill>
                  <a:latin typeface="Rubik"/>
                </a:rPr>
                <a:t>We want to guarantee High-Availability and Partition Protection, so we placed our application in the AP area of the CAP Theorem.</a:t>
              </a:r>
            </a:p>
          </p:txBody>
        </p:sp>
      </p:grpSp>
      <p:sp>
        <p:nvSpPr>
          <p:cNvPr name="TextBox 18" id="18"/>
          <p:cNvSpPr txBox="true"/>
          <p:nvPr/>
        </p:nvSpPr>
        <p:spPr>
          <a:xfrm rot="0">
            <a:off x="11122046" y="3132976"/>
            <a:ext cx="876473" cy="1209675"/>
          </a:xfrm>
          <a:prstGeom prst="rect">
            <a:avLst/>
          </a:prstGeom>
        </p:spPr>
        <p:txBody>
          <a:bodyPr anchor="t" rtlCol="false" tIns="0" lIns="0" bIns="0" rIns="0">
            <a:spAutoFit/>
          </a:bodyPr>
          <a:lstStyle/>
          <a:p>
            <a:pPr algn="l" marL="0" indent="0" lvl="0">
              <a:lnSpc>
                <a:spcPts val="9480"/>
              </a:lnSpc>
              <a:spcBef>
                <a:spcPct val="0"/>
              </a:spcBef>
            </a:pPr>
            <a:r>
              <a:rPr lang="en-US" sz="7900">
                <a:solidFill>
                  <a:srgbClr val="7C2714"/>
                </a:solidFill>
                <a:latin typeface="Rubik Bold"/>
              </a:rPr>
              <a:t>C</a:t>
            </a:r>
          </a:p>
        </p:txBody>
      </p:sp>
      <p:sp>
        <p:nvSpPr>
          <p:cNvPr name="TextBox 19" id="19"/>
          <p:cNvSpPr txBox="true"/>
          <p:nvPr/>
        </p:nvSpPr>
        <p:spPr>
          <a:xfrm rot="0">
            <a:off x="14998017" y="3132976"/>
            <a:ext cx="876473" cy="1209675"/>
          </a:xfrm>
          <a:prstGeom prst="rect">
            <a:avLst/>
          </a:prstGeom>
        </p:spPr>
        <p:txBody>
          <a:bodyPr anchor="t" rtlCol="false" tIns="0" lIns="0" bIns="0" rIns="0">
            <a:spAutoFit/>
          </a:bodyPr>
          <a:lstStyle/>
          <a:p>
            <a:pPr algn="l" marL="0" indent="0" lvl="0">
              <a:lnSpc>
                <a:spcPts val="9480"/>
              </a:lnSpc>
              <a:spcBef>
                <a:spcPct val="0"/>
              </a:spcBef>
            </a:pPr>
            <a:r>
              <a:rPr lang="en-US" sz="7900">
                <a:solidFill>
                  <a:srgbClr val="B25416"/>
                </a:solidFill>
                <a:latin typeface="Rubik Bold"/>
              </a:rPr>
              <a:t>A</a:t>
            </a:r>
          </a:p>
        </p:txBody>
      </p:sp>
      <p:sp>
        <p:nvSpPr>
          <p:cNvPr name="TextBox 20" id="20"/>
          <p:cNvSpPr txBox="true"/>
          <p:nvPr/>
        </p:nvSpPr>
        <p:spPr>
          <a:xfrm rot="0">
            <a:off x="13176068" y="6366370"/>
            <a:ext cx="876473" cy="1209675"/>
          </a:xfrm>
          <a:prstGeom prst="rect">
            <a:avLst/>
          </a:prstGeom>
        </p:spPr>
        <p:txBody>
          <a:bodyPr anchor="t" rtlCol="false" tIns="0" lIns="0" bIns="0" rIns="0">
            <a:spAutoFit/>
          </a:bodyPr>
          <a:lstStyle/>
          <a:p>
            <a:pPr algn="l" marL="0" indent="0" lvl="0">
              <a:lnSpc>
                <a:spcPts val="9480"/>
              </a:lnSpc>
              <a:spcBef>
                <a:spcPct val="0"/>
              </a:spcBef>
            </a:pPr>
            <a:r>
              <a:rPr lang="en-US" sz="7900">
                <a:solidFill>
                  <a:srgbClr val="000000"/>
                </a:solidFill>
                <a:latin typeface="Rubik Bold"/>
              </a:rPr>
              <a:t>P</a:t>
            </a:r>
          </a:p>
        </p:txBody>
      </p:sp>
      <p:pic>
        <p:nvPicPr>
          <p:cNvPr name="Picture 21" id="2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6578053" y="823491"/>
            <a:ext cx="430843" cy="861686"/>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42319" y="8792271"/>
            <a:ext cx="1203362" cy="93205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83438" y="6956470"/>
            <a:ext cx="663718" cy="132743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598694" y="806560"/>
            <a:ext cx="411108" cy="822215"/>
          </a:xfrm>
          <a:prstGeom prst="rect">
            <a:avLst/>
          </a:prstGeom>
        </p:spPr>
      </p:pic>
      <p:grpSp>
        <p:nvGrpSpPr>
          <p:cNvPr name="Group 5" id="5"/>
          <p:cNvGrpSpPr/>
          <p:nvPr/>
        </p:nvGrpSpPr>
        <p:grpSpPr>
          <a:xfrm rot="0">
            <a:off x="10648264" y="2959108"/>
            <a:ext cx="5698891" cy="4821789"/>
            <a:chOff x="0" y="0"/>
            <a:chExt cx="7598521" cy="6429053"/>
          </a:xfrm>
        </p:grpSpPr>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4137036" cy="4852829"/>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461485" y="0"/>
              <a:ext cx="4137036" cy="4852829"/>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068518" y="1576224"/>
              <a:ext cx="4137036" cy="4852829"/>
            </a:xfrm>
            <a:prstGeom prst="rect">
              <a:avLst/>
            </a:prstGeom>
          </p:spPr>
        </p:pic>
      </p:grpSp>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5213392" y="-1885950"/>
            <a:ext cx="4754496" cy="4114800"/>
          </a:xfrm>
          <a:prstGeom prst="rect">
            <a:avLst/>
          </a:prstGeom>
        </p:spPr>
      </p:pic>
      <p:pic>
        <p:nvPicPr>
          <p:cNvPr name="Picture 10" id="10"/>
          <p:cNvPicPr>
            <a:picLocks noChangeAspect="true"/>
          </p:cNvPicPr>
          <p:nvPr/>
        </p:nvPicPr>
        <p:blipFill>
          <a:blip r:embed="rId14">
            <a:alphaModFix amt="19999"/>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24471" y="7499506"/>
            <a:ext cx="6759554" cy="2585529"/>
          </a:xfrm>
          <a:prstGeom prst="rect">
            <a:avLst/>
          </a:prstGeom>
        </p:spPr>
      </p:pic>
      <p:pic>
        <p:nvPicPr>
          <p:cNvPr name="Picture 11" id="11"/>
          <p:cNvPicPr>
            <a:picLocks noChangeAspect="true"/>
          </p:cNvPicPr>
          <p:nvPr/>
        </p:nvPicPr>
        <p:blipFill>
          <a:blip r:embed="rId16">
            <a:alphaModFix amt="19999"/>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0" y="0"/>
            <a:ext cx="1724787" cy="4114800"/>
          </a:xfrm>
          <a:prstGeom prst="rect">
            <a:avLst/>
          </a:prstGeom>
        </p:spPr>
      </p:pic>
      <p:sp>
        <p:nvSpPr>
          <p:cNvPr name="TextBox 12" id="12"/>
          <p:cNvSpPr txBox="true"/>
          <p:nvPr/>
        </p:nvSpPr>
        <p:spPr>
          <a:xfrm rot="0">
            <a:off x="1028700" y="1133475"/>
            <a:ext cx="1623060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7C2714"/>
                </a:solidFill>
                <a:latin typeface="Rubik Bold"/>
              </a:rPr>
              <a:t>Replicas</a:t>
            </a:r>
          </a:p>
        </p:txBody>
      </p:sp>
      <p:sp>
        <p:nvSpPr>
          <p:cNvPr name="TextBox 13" id="13"/>
          <p:cNvSpPr txBox="true"/>
          <p:nvPr/>
        </p:nvSpPr>
        <p:spPr>
          <a:xfrm rot="0">
            <a:off x="1028700" y="2477143"/>
            <a:ext cx="8115300" cy="481965"/>
          </a:xfrm>
          <a:prstGeom prst="rect">
            <a:avLst/>
          </a:prstGeom>
        </p:spPr>
        <p:txBody>
          <a:bodyPr anchor="t" rtlCol="false" tIns="0" lIns="0" bIns="0" rIns="0">
            <a:spAutoFit/>
          </a:bodyPr>
          <a:lstStyle/>
          <a:p>
            <a:pPr>
              <a:lnSpc>
                <a:spcPts val="3900"/>
              </a:lnSpc>
            </a:pPr>
            <a:r>
              <a:rPr lang="en-US" sz="2600">
                <a:solidFill>
                  <a:srgbClr val="000000"/>
                </a:solidFill>
                <a:latin typeface="Rubik"/>
              </a:rPr>
              <a:t>We set MongoDB with 3 replicas.</a:t>
            </a:r>
          </a:p>
        </p:txBody>
      </p:sp>
      <p:grpSp>
        <p:nvGrpSpPr>
          <p:cNvPr name="Group 14" id="14"/>
          <p:cNvGrpSpPr/>
          <p:nvPr/>
        </p:nvGrpSpPr>
        <p:grpSpPr>
          <a:xfrm rot="0">
            <a:off x="1028700" y="3244858"/>
            <a:ext cx="8115300" cy="2377304"/>
            <a:chOff x="0" y="0"/>
            <a:chExt cx="10820400" cy="3169739"/>
          </a:xfrm>
        </p:grpSpPr>
        <p:sp>
          <p:nvSpPr>
            <p:cNvPr name="TextBox 15" id="15"/>
            <p:cNvSpPr txBox="true"/>
            <p:nvPr/>
          </p:nvSpPr>
          <p:spPr>
            <a:xfrm rot="0">
              <a:off x="0" y="-28575"/>
              <a:ext cx="10820400" cy="556048"/>
            </a:xfrm>
            <a:prstGeom prst="rect">
              <a:avLst/>
            </a:prstGeom>
          </p:spPr>
          <p:txBody>
            <a:bodyPr anchor="t" rtlCol="false" tIns="0" lIns="0" bIns="0" rIns="0">
              <a:spAutoFit/>
            </a:bodyPr>
            <a:lstStyle/>
            <a:p>
              <a:pPr algn="l" marL="0" indent="0" lvl="0">
                <a:lnSpc>
                  <a:spcPts val="3379"/>
                </a:lnSpc>
                <a:spcBef>
                  <a:spcPct val="0"/>
                </a:spcBef>
              </a:pPr>
              <a:r>
                <a:rPr lang="en-US" sz="2599">
                  <a:solidFill>
                    <a:srgbClr val="000000"/>
                  </a:solidFill>
                  <a:latin typeface="Rubik Bold"/>
                </a:rPr>
                <a:t>Write Concern</a:t>
              </a:r>
            </a:p>
          </p:txBody>
        </p:sp>
        <p:sp>
          <p:nvSpPr>
            <p:cNvPr name="TextBox 16" id="16"/>
            <p:cNvSpPr txBox="true"/>
            <p:nvPr/>
          </p:nvSpPr>
          <p:spPr>
            <a:xfrm rot="0">
              <a:off x="0" y="574494"/>
              <a:ext cx="10820400" cy="2595245"/>
            </a:xfrm>
            <a:prstGeom prst="rect">
              <a:avLst/>
            </a:prstGeom>
          </p:spPr>
          <p:txBody>
            <a:bodyPr anchor="t" rtlCol="false" tIns="0" lIns="0" bIns="0" rIns="0">
              <a:spAutoFit/>
            </a:bodyPr>
            <a:lstStyle/>
            <a:p>
              <a:pPr>
                <a:lnSpc>
                  <a:spcPts val="3900"/>
                </a:lnSpc>
              </a:pPr>
              <a:r>
                <a:rPr lang="en-US" sz="2600">
                  <a:solidFill>
                    <a:srgbClr val="000000"/>
                  </a:solidFill>
                  <a:latin typeface="Rubik"/>
                </a:rPr>
                <a:t>In order to guarantee a low-latency response and high availability, we chosed that any write operation may be considered completed when one write is complete. Our global write concern is set as W1.</a:t>
              </a:r>
            </a:p>
          </p:txBody>
        </p:sp>
      </p:grpSp>
      <p:grpSp>
        <p:nvGrpSpPr>
          <p:cNvPr name="Group 17" id="17"/>
          <p:cNvGrpSpPr/>
          <p:nvPr/>
        </p:nvGrpSpPr>
        <p:grpSpPr>
          <a:xfrm rot="0">
            <a:off x="1028700" y="5910910"/>
            <a:ext cx="8115300" cy="2372995"/>
            <a:chOff x="0" y="0"/>
            <a:chExt cx="10820400" cy="3163993"/>
          </a:xfrm>
        </p:grpSpPr>
        <p:sp>
          <p:nvSpPr>
            <p:cNvPr name="TextBox 18" id="18"/>
            <p:cNvSpPr txBox="true"/>
            <p:nvPr/>
          </p:nvSpPr>
          <p:spPr>
            <a:xfrm rot="0">
              <a:off x="0" y="-28575"/>
              <a:ext cx="10820400" cy="556048"/>
            </a:xfrm>
            <a:prstGeom prst="rect">
              <a:avLst/>
            </a:prstGeom>
          </p:spPr>
          <p:txBody>
            <a:bodyPr anchor="t" rtlCol="false" tIns="0" lIns="0" bIns="0" rIns="0">
              <a:spAutoFit/>
            </a:bodyPr>
            <a:lstStyle/>
            <a:p>
              <a:pPr algn="l" marL="0" indent="0" lvl="0">
                <a:lnSpc>
                  <a:spcPts val="3379"/>
                </a:lnSpc>
                <a:spcBef>
                  <a:spcPct val="0"/>
                </a:spcBef>
              </a:pPr>
              <a:r>
                <a:rPr lang="en-US" sz="2599">
                  <a:solidFill>
                    <a:srgbClr val="000000"/>
                  </a:solidFill>
                  <a:latin typeface="Rubik Bold"/>
                </a:rPr>
                <a:t>Read Concern</a:t>
              </a:r>
            </a:p>
          </p:txBody>
        </p:sp>
        <p:sp>
          <p:nvSpPr>
            <p:cNvPr name="TextBox 19" id="19"/>
            <p:cNvSpPr txBox="true"/>
            <p:nvPr/>
          </p:nvSpPr>
          <p:spPr>
            <a:xfrm rot="0">
              <a:off x="0" y="568748"/>
              <a:ext cx="10820400" cy="2595245"/>
            </a:xfrm>
            <a:prstGeom prst="rect">
              <a:avLst/>
            </a:prstGeom>
          </p:spPr>
          <p:txBody>
            <a:bodyPr anchor="t" rtlCol="false" tIns="0" lIns="0" bIns="0" rIns="0">
              <a:spAutoFit/>
            </a:bodyPr>
            <a:lstStyle/>
            <a:p>
              <a:pPr>
                <a:lnSpc>
                  <a:spcPts val="3900"/>
                </a:lnSpc>
              </a:pPr>
              <a:r>
                <a:rPr lang="en-US" sz="2600">
                  <a:solidFill>
                    <a:srgbClr val="000000"/>
                  </a:solidFill>
                  <a:latin typeface="Rubik"/>
                </a:rPr>
                <a:t>We decided to set the read preference on nearest replica, because we wanted to guarantee low-latency, as we considered Neo4Food more oriented on reads than on writes.</a:t>
              </a:r>
            </a:p>
          </p:txBody>
        </p:sp>
      </p:grpSp>
      <p:pic>
        <p:nvPicPr>
          <p:cNvPr name="Picture 20" id="20"/>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5400000">
            <a:off x="9056571" y="5239531"/>
            <a:ext cx="2050272" cy="260944"/>
          </a:xfrm>
          <a:prstGeom prst="rect">
            <a:avLst/>
          </a:prstGeom>
        </p:spPr>
      </p:pic>
      <p:pic>
        <p:nvPicPr>
          <p:cNvPr name="Picture 21" id="21"/>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2834444" y="8533850"/>
            <a:ext cx="2030453" cy="258421"/>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46" r="0" b="7746"/>
            <a:stretch>
              <a:fillRect/>
            </a:stretch>
          </p:blipFill>
          <p:spPr>
            <a:xfrm>
              <a:off x="0" y="0"/>
              <a:ext cx="24384000" cy="13716000"/>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18324" y="1906506"/>
            <a:ext cx="8827357" cy="6473987"/>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730321" y="8614655"/>
            <a:ext cx="1203362" cy="932058"/>
          </a:xfrm>
          <a:prstGeom prst="rect">
            <a:avLst/>
          </a:prstGeom>
        </p:spPr>
      </p:pic>
      <p:sp>
        <p:nvSpPr>
          <p:cNvPr name="TextBox 6" id="6"/>
          <p:cNvSpPr txBox="true"/>
          <p:nvPr/>
        </p:nvSpPr>
        <p:spPr>
          <a:xfrm rot="0">
            <a:off x="1330231" y="3667125"/>
            <a:ext cx="8003543" cy="2933700"/>
          </a:xfrm>
          <a:prstGeom prst="rect">
            <a:avLst/>
          </a:prstGeom>
        </p:spPr>
        <p:txBody>
          <a:bodyPr anchor="t" rtlCol="false" tIns="0" lIns="0" bIns="0" rIns="0">
            <a:spAutoFit/>
          </a:bodyPr>
          <a:lstStyle/>
          <a:p>
            <a:pPr algn="ctr">
              <a:lnSpc>
                <a:spcPts val="11519"/>
              </a:lnSpc>
            </a:pPr>
            <a:r>
              <a:rPr lang="en-US" sz="9600">
                <a:solidFill>
                  <a:srgbClr val="FFF4EA"/>
                </a:solidFill>
                <a:latin typeface="Rubik Bold"/>
              </a:rPr>
              <a:t>Dataset </a:t>
            </a:r>
          </a:p>
          <a:p>
            <a:pPr algn="ctr" marL="0" indent="0" lvl="0">
              <a:lnSpc>
                <a:spcPts val="11519"/>
              </a:lnSpc>
              <a:spcBef>
                <a:spcPct val="0"/>
              </a:spcBef>
            </a:pPr>
            <a:r>
              <a:rPr lang="en-US" sz="9600">
                <a:solidFill>
                  <a:srgbClr val="FFF4EA"/>
                </a:solidFill>
                <a:latin typeface="Rubik Bold"/>
              </a:rPr>
              <a:t>Description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DAFaKBnqfOE</dc:identifier>
  <dcterms:modified xsi:type="dcterms:W3CDTF">2011-08-01T06:04:30Z</dcterms:modified>
  <cp:revision>1</cp:revision>
  <dc:title>Neo4Food</dc:title>
</cp:coreProperties>
</file>